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9"/>
  </p:notesMasterIdLst>
  <p:sldIdLst>
    <p:sldId id="422" r:id="rId2"/>
    <p:sldId id="473" r:id="rId3"/>
    <p:sldId id="497" r:id="rId4"/>
    <p:sldId id="498" r:id="rId5"/>
    <p:sldId id="499" r:id="rId6"/>
    <p:sldId id="474" r:id="rId7"/>
    <p:sldId id="502" r:id="rId8"/>
    <p:sldId id="500" r:id="rId9"/>
    <p:sldId id="501" r:id="rId10"/>
    <p:sldId id="489" r:id="rId11"/>
    <p:sldId id="503" r:id="rId12"/>
    <p:sldId id="504" r:id="rId13"/>
    <p:sldId id="505" r:id="rId14"/>
    <p:sldId id="506" r:id="rId15"/>
    <p:sldId id="507" r:id="rId16"/>
    <p:sldId id="496" r:id="rId17"/>
    <p:sldId id="508" r:id="rId18"/>
    <p:sldId id="488" r:id="rId19"/>
    <p:sldId id="509" r:id="rId20"/>
    <p:sldId id="510" r:id="rId21"/>
    <p:sldId id="511" r:id="rId22"/>
    <p:sldId id="512" r:id="rId23"/>
    <p:sldId id="513" r:id="rId24"/>
    <p:sldId id="514" r:id="rId25"/>
    <p:sldId id="515" r:id="rId26"/>
    <p:sldId id="516" r:id="rId27"/>
    <p:sldId id="517" r:id="rId28"/>
  </p:sldIdLst>
  <p:sldSz cx="24384000" cy="13716000"/>
  <p:notesSz cx="6858000" cy="9144000"/>
  <p:custDataLst>
    <p:tags r:id="rId30"/>
  </p:custDataLst>
  <p:defaultTextStyle>
    <a:lvl1pPr>
      <a:defRPr sz="3600">
        <a:latin typeface="Calibri"/>
        <a:ea typeface="Calibri"/>
        <a:cs typeface="Calibri"/>
        <a:sym typeface="Calibri"/>
      </a:defRPr>
    </a:lvl1pPr>
    <a:lvl2pPr indent="457200">
      <a:defRPr sz="3600">
        <a:latin typeface="Calibri"/>
        <a:ea typeface="Calibri"/>
        <a:cs typeface="Calibri"/>
        <a:sym typeface="Calibri"/>
      </a:defRPr>
    </a:lvl2pPr>
    <a:lvl3pPr indent="914400">
      <a:defRPr sz="3600">
        <a:latin typeface="Calibri"/>
        <a:ea typeface="Calibri"/>
        <a:cs typeface="Calibri"/>
        <a:sym typeface="Calibri"/>
      </a:defRPr>
    </a:lvl3pPr>
    <a:lvl4pPr indent="1371600">
      <a:defRPr sz="3600">
        <a:latin typeface="Calibri"/>
        <a:ea typeface="Calibri"/>
        <a:cs typeface="Calibri"/>
        <a:sym typeface="Calibri"/>
      </a:defRPr>
    </a:lvl4pPr>
    <a:lvl5pPr indent="1828800">
      <a:defRPr sz="3600">
        <a:latin typeface="Calibri"/>
        <a:ea typeface="Calibri"/>
        <a:cs typeface="Calibri"/>
        <a:sym typeface="Calibri"/>
      </a:defRPr>
    </a:lvl5pPr>
    <a:lvl6pPr indent="2286000">
      <a:defRPr sz="3600">
        <a:latin typeface="Calibri"/>
        <a:ea typeface="Calibri"/>
        <a:cs typeface="Calibri"/>
        <a:sym typeface="Calibri"/>
      </a:defRPr>
    </a:lvl6pPr>
    <a:lvl7pPr indent="2743200">
      <a:defRPr sz="3600">
        <a:latin typeface="Calibri"/>
        <a:ea typeface="Calibri"/>
        <a:cs typeface="Calibri"/>
        <a:sym typeface="Calibri"/>
      </a:defRPr>
    </a:lvl7pPr>
    <a:lvl8pPr indent="3200400">
      <a:defRPr sz="3600">
        <a:latin typeface="Calibri"/>
        <a:ea typeface="Calibri"/>
        <a:cs typeface="Calibri"/>
        <a:sym typeface="Calibri"/>
      </a:defRPr>
    </a:lvl8pPr>
    <a:lvl9pPr indent="3657600">
      <a:defRPr sz="3600"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A50B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91" autoAdjust="0"/>
    <p:restoredTop sz="95373" autoAdjust="0"/>
  </p:normalViewPr>
  <p:slideViewPr>
    <p:cSldViewPr snapToGrid="0" snapToObjects="1">
      <p:cViewPr varScale="1">
        <p:scale>
          <a:sx n="44" d="100"/>
          <a:sy n="44" d="100"/>
        </p:scale>
        <p:origin x="1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35" name="Shape 9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62370015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44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037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768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013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8995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3582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831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298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261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549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96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70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8792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7363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6480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7120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644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8711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323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0089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97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652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307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419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390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960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939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94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over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21" name="Shape 21"/>
          <p:cNvSpPr/>
          <p:nvPr/>
        </p:nvSpPr>
        <p:spPr>
          <a:xfrm>
            <a:off x="16165462" y="226497"/>
            <a:ext cx="7944220" cy="13212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09" y="16"/>
                </a:moveTo>
                <a:lnTo>
                  <a:pt x="21600" y="0"/>
                </a:lnTo>
                <a:lnTo>
                  <a:pt x="21545" y="21600"/>
                </a:lnTo>
                <a:cubicBezTo>
                  <a:pt x="18884" y="21600"/>
                  <a:pt x="16223" y="21600"/>
                  <a:pt x="13562" y="21600"/>
                </a:cubicBezTo>
                <a:cubicBezTo>
                  <a:pt x="9042" y="21600"/>
                  <a:pt x="4521" y="21600"/>
                  <a:pt x="0" y="21600"/>
                </a:cubicBezTo>
                <a:lnTo>
                  <a:pt x="10009" y="16"/>
                </a:lnTo>
                <a:close/>
              </a:path>
            </a:pathLst>
          </a:custGeom>
          <a:solidFill>
            <a:srgbClr val="2A2C34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047237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5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254000" y="251767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62022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70044" y="9195232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8291103" y="9179191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6336225" y="9187213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2" name="Espace réservé pour une image  4"/>
          <p:cNvSpPr>
            <a:spLocks noGrp="1"/>
          </p:cNvSpPr>
          <p:nvPr>
            <p:ph type="pic" sz="quarter" idx="19"/>
          </p:nvPr>
        </p:nvSpPr>
        <p:spPr>
          <a:xfrm>
            <a:off x="8316502" y="251767"/>
            <a:ext cx="15813497" cy="8763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553474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159" name="Shape 159"/>
          <p:cNvSpPr/>
          <p:nvPr/>
        </p:nvSpPr>
        <p:spPr>
          <a:xfrm>
            <a:off x="16276373" y="9215300"/>
            <a:ext cx="7818364" cy="4249864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9" name="Espace réservé pour une image  4"/>
          <p:cNvSpPr>
            <a:spLocks noGrp="1"/>
          </p:cNvSpPr>
          <p:nvPr>
            <p:ph type="pic" sz="quarter" idx="11"/>
          </p:nvPr>
        </p:nvSpPr>
        <p:spPr>
          <a:xfrm>
            <a:off x="8275059" y="235726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0" name="Espace réservé pour une image  4"/>
          <p:cNvSpPr>
            <a:spLocks noGrp="1"/>
          </p:cNvSpPr>
          <p:nvPr>
            <p:ph type="pic" sz="quarter" idx="12"/>
          </p:nvPr>
        </p:nvSpPr>
        <p:spPr>
          <a:xfrm>
            <a:off x="16320181" y="243748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62022" y="250836"/>
            <a:ext cx="7823200" cy="8743874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2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8283081" y="4727510"/>
            <a:ext cx="15811656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4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70044" y="9195232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5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8291103" y="9179191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2837111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5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62022" y="250835"/>
            <a:ext cx="7823200" cy="1321339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8280400" y="250834"/>
            <a:ext cx="7823200" cy="1321339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6314822" y="250834"/>
            <a:ext cx="7823200" cy="1321339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65279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170" name="Shape 170"/>
          <p:cNvSpPr/>
          <p:nvPr/>
        </p:nvSpPr>
        <p:spPr>
          <a:xfrm>
            <a:off x="267794" y="250835"/>
            <a:ext cx="23848412" cy="4275604"/>
          </a:xfrm>
          <a:prstGeom prst="rect">
            <a:avLst/>
          </a:prstGeom>
          <a:solidFill>
            <a:srgbClr val="2A2C3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3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62022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4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8283081" y="4727510"/>
            <a:ext cx="7823200" cy="873492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5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6328203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6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70044" y="9195232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8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6336225" y="9187213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967392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Mobil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35" name="Shape 435"/>
          <p:cNvSpPr/>
          <p:nvPr/>
        </p:nvSpPr>
        <p:spPr>
          <a:xfrm>
            <a:off x="15663732" y="1606226"/>
            <a:ext cx="3355167" cy="3355167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436" name="Shape 436"/>
          <p:cNvSpPr/>
          <p:nvPr/>
        </p:nvSpPr>
        <p:spPr>
          <a:xfrm>
            <a:off x="12307131" y="4955363"/>
            <a:ext cx="3355168" cy="3355168"/>
          </a:xfrm>
          <a:prstGeom prst="rect">
            <a:avLst/>
          </a:prstGeom>
          <a:solidFill>
            <a:srgbClr val="53535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437" name="Shape 437"/>
          <p:cNvSpPr/>
          <p:nvPr/>
        </p:nvSpPr>
        <p:spPr>
          <a:xfrm>
            <a:off x="16122884" y="8955216"/>
            <a:ext cx="3355167" cy="3355167"/>
          </a:xfrm>
          <a:prstGeom prst="rect">
            <a:avLst/>
          </a:prstGeom>
          <a:solidFill>
            <a:srgbClr val="EFEFE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438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18162218" y="-2819400"/>
            <a:ext cx="6194049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9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>
            <a:off x="10900158" y="6316820"/>
            <a:ext cx="6194049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Shape 441"/>
          <p:cNvSpPr/>
          <p:nvPr/>
        </p:nvSpPr>
        <p:spPr>
          <a:xfrm>
            <a:off x="16830419" y="3532780"/>
            <a:ext cx="1302208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ipsum</a:t>
            </a:r>
          </a:p>
        </p:txBody>
      </p:sp>
      <p:sp>
        <p:nvSpPr>
          <p:cNvPr id="443" name="Shape 443"/>
          <p:cNvSpPr/>
          <p:nvPr/>
        </p:nvSpPr>
        <p:spPr>
          <a:xfrm>
            <a:off x="13344867" y="6936785"/>
            <a:ext cx="1347014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Lorem</a:t>
            </a:r>
          </a:p>
        </p:txBody>
      </p:sp>
      <p:sp>
        <p:nvSpPr>
          <p:cNvPr id="445" name="Shape 445"/>
          <p:cNvSpPr/>
          <p:nvPr/>
        </p:nvSpPr>
        <p:spPr>
          <a:xfrm>
            <a:off x="17160619" y="10936638"/>
            <a:ext cx="1347013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535353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535353"/>
                </a:solidFill>
              </a:rPr>
              <a:t>Lorem</a:t>
            </a:r>
          </a:p>
        </p:txBody>
      </p:sp>
      <p:sp>
        <p:nvSpPr>
          <p:cNvPr id="17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19353302" y="372533"/>
            <a:ext cx="4050894" cy="7315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8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11831640" y="9517220"/>
            <a:ext cx="4050894" cy="7315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5461747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Mobile #1 Black">
    <p:bg>
      <p:bgPr>
        <a:solidFill>
          <a:srgbClr val="2A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49" name="Shape 449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ln w="25400">
            <a:solidFill>
              <a:srgbClr val="A4947E"/>
            </a:solidFill>
            <a:miter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15663732" y="1606226"/>
            <a:ext cx="3355167" cy="3355167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453" name="Shape 453"/>
          <p:cNvSpPr/>
          <p:nvPr/>
        </p:nvSpPr>
        <p:spPr>
          <a:xfrm>
            <a:off x="12307131" y="4955363"/>
            <a:ext cx="3355168" cy="3355168"/>
          </a:xfrm>
          <a:prstGeom prst="rect">
            <a:avLst/>
          </a:prstGeom>
          <a:solidFill>
            <a:srgbClr val="53535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454" name="Shape 454"/>
          <p:cNvSpPr/>
          <p:nvPr/>
        </p:nvSpPr>
        <p:spPr>
          <a:xfrm>
            <a:off x="16122884" y="8955216"/>
            <a:ext cx="3355167" cy="3355167"/>
          </a:xfrm>
          <a:prstGeom prst="rect">
            <a:avLst/>
          </a:prstGeom>
          <a:solidFill>
            <a:srgbClr val="EFEFE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460" name="iPhone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8427700" y="-1148491"/>
            <a:ext cx="5523053" cy="10919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61" name="iPhone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94947" y="7991812"/>
            <a:ext cx="5523054" cy="1091976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19353302" y="372533"/>
            <a:ext cx="4050894" cy="7315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7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11830989" y="9498170"/>
            <a:ext cx="4050894" cy="7315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7730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Mobil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464" name="Shape 4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68" name="Shape 468"/>
          <p:cNvSpPr/>
          <p:nvPr/>
        </p:nvSpPr>
        <p:spPr>
          <a:xfrm rot="2369050">
            <a:off x="13004076" y="-3032910"/>
            <a:ext cx="8316453" cy="23104549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476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17146218" y="482600"/>
            <a:ext cx="6194049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18343574" y="3684526"/>
            <a:ext cx="4050894" cy="7315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3219299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Mobil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484" name="Shape 484"/>
          <p:cNvSpPr/>
          <p:nvPr/>
        </p:nvSpPr>
        <p:spPr>
          <a:xfrm rot="5400000">
            <a:off x="10448201" y="-219158"/>
            <a:ext cx="3487600" cy="23895827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488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16138178" y="-1241587"/>
            <a:ext cx="7202089" cy="15948187"/>
          </a:xfrm>
          <a:prstGeom prst="rect">
            <a:avLst/>
          </a:prstGeom>
          <a:ln w="12700">
            <a:miter lim="400000"/>
          </a:ln>
        </p:spPr>
      </p:pic>
      <p:sp>
        <p:nvSpPr>
          <p:cNvPr id="495" name="Shape 4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17523993" y="2462094"/>
            <a:ext cx="4780665" cy="8540664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9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17514078" y="2436024"/>
            <a:ext cx="4790580" cy="8522544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998632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Mobile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/>
        </p:nvSpPr>
        <p:spPr>
          <a:xfrm flipH="1">
            <a:off x="1831183" y="10958568"/>
            <a:ext cx="1" cy="1540375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pic>
        <p:nvPicPr>
          <p:cNvPr id="501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16138178" y="-1241587"/>
            <a:ext cx="7202089" cy="15948187"/>
          </a:xfrm>
          <a:prstGeom prst="rect">
            <a:avLst/>
          </a:prstGeom>
          <a:ln w="12700">
            <a:miter lim="400000"/>
          </a:ln>
        </p:spPr>
      </p:pic>
      <p:sp>
        <p:nvSpPr>
          <p:cNvPr id="502" name="Shape 502"/>
          <p:cNvSpPr/>
          <p:nvPr/>
        </p:nvSpPr>
        <p:spPr>
          <a:xfrm>
            <a:off x="12626756" y="10569847"/>
            <a:ext cx="1846902" cy="154037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>
            <a:lvl1pPr>
              <a:lnSpc>
                <a:spcPct val="90000"/>
              </a:lnSpc>
              <a:defRPr sz="84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400">
                <a:solidFill>
                  <a:srgbClr val="FFFFFF"/>
                </a:solidFill>
              </a:rPr>
              <a:t>#</a:t>
            </a:r>
          </a:p>
        </p:txBody>
      </p:sp>
      <p:sp>
        <p:nvSpPr>
          <p:cNvPr id="503" name="Shape 503"/>
          <p:cNvSpPr/>
          <p:nvPr/>
        </p:nvSpPr>
        <p:spPr>
          <a:xfrm>
            <a:off x="12656359" y="11868405"/>
            <a:ext cx="2551075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504" name="Shape 504"/>
          <p:cNvSpPr/>
          <p:nvPr/>
        </p:nvSpPr>
        <p:spPr>
          <a:xfrm>
            <a:off x="12245183" y="10958568"/>
            <a:ext cx="1" cy="1540375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sp>
        <p:nvSpPr>
          <p:cNvPr id="505" name="Shape 5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12" name="Shape 512"/>
          <p:cNvSpPr/>
          <p:nvPr/>
        </p:nvSpPr>
        <p:spPr>
          <a:xfrm>
            <a:off x="2155168" y="6663315"/>
            <a:ext cx="692256" cy="900345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defRPr sz="44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1.</a:t>
            </a:r>
          </a:p>
        </p:txBody>
      </p:sp>
      <p:sp>
        <p:nvSpPr>
          <p:cNvPr id="26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17514078" y="2496984"/>
            <a:ext cx="4776962" cy="847658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062463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Mobil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991818" y="4157133"/>
            <a:ext cx="6194049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25" name="Shape 5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527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8649426" y="4157133"/>
            <a:ext cx="6194049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8" name="iPhone.png"/>
          <p:cNvPicPr/>
          <p:nvPr/>
        </p:nvPicPr>
        <p:blipFill>
          <a:blip r:embed="rId2">
            <a:extLst/>
          </a:blip>
          <a:srcRect l="28674" r="26166"/>
          <a:stretch>
            <a:fillRect/>
          </a:stretch>
        </p:blipFill>
        <p:spPr>
          <a:xfrm flipH="1">
            <a:off x="16371097" y="4157133"/>
            <a:ext cx="6194049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189689" y="7343304"/>
            <a:ext cx="4058711" cy="7317576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0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9857979" y="7356345"/>
            <a:ext cx="4058711" cy="7317576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7556396" y="7352420"/>
            <a:ext cx="4058711" cy="7317576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0476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ummary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55930" y="264197"/>
            <a:ext cx="10412515" cy="13187606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79582086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esktop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Macboo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78079" y="1675810"/>
            <a:ext cx="17811838" cy="1036438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7268532" y="2541595"/>
            <a:ext cx="12754268" cy="796790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31" name="Shape 5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9417824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Desktop #1 Black">
    <p:bg>
      <p:bgPr>
        <a:solidFill>
          <a:srgbClr val="2A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4" name="Macbook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2144" y="1660525"/>
            <a:ext cx="17864377" cy="1039495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7014533" y="2541595"/>
            <a:ext cx="12754268" cy="796790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43" name="Shape 5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ln w="25400">
            <a:solidFill>
              <a:srgbClr val="A4947E"/>
            </a:solidFill>
            <a:miter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0227162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esktop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/>
        </p:nvSpPr>
        <p:spPr>
          <a:xfrm rot="5400000">
            <a:off x="10456326" y="-219158"/>
            <a:ext cx="3487601" cy="23895827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570" name="Macboo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40079" y="1675810"/>
            <a:ext cx="17811838" cy="10364380"/>
          </a:xfrm>
          <a:prstGeom prst="rect">
            <a:avLst/>
          </a:prstGeom>
          <a:ln w="12700">
            <a:miter lim="400000"/>
          </a:ln>
        </p:spPr>
      </p:pic>
      <p:sp>
        <p:nvSpPr>
          <p:cNvPr id="571" name="Shape 5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8038146" y="2541595"/>
            <a:ext cx="12754268" cy="796790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1153991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esktop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/>
          <p:nvPr/>
        </p:nvSpPr>
        <p:spPr>
          <a:xfrm flipH="1">
            <a:off x="1831183" y="10958568"/>
            <a:ext cx="1" cy="1540375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sp>
        <p:nvSpPr>
          <p:cNvPr id="576" name="Shape 5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78" name="Shape 578"/>
          <p:cNvSpPr/>
          <p:nvPr/>
        </p:nvSpPr>
        <p:spPr>
          <a:xfrm rot="2369050">
            <a:off x="13004076" y="-3032910"/>
            <a:ext cx="8316453" cy="23104549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585" name="Macboo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24279" y="2183810"/>
            <a:ext cx="17811838" cy="10364380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8624365" y="3046091"/>
            <a:ext cx="12754268" cy="796790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761447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esktop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593" name="Macboo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40079" y="1675810"/>
            <a:ext cx="17811838" cy="1036438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8056807" y="2541595"/>
            <a:ext cx="12754268" cy="796790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258726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esktop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615" name="Macboo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73032" y="5436221"/>
            <a:ext cx="25186634" cy="1465563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2977276" y="6640629"/>
            <a:ext cx="18003732" cy="1123746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63836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roduct Desktop #5">
    <p:bg>
      <p:bgPr>
        <a:solidFill>
          <a:srgbClr val="2A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618" name="Shape 618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ln w="25400">
            <a:solidFill>
              <a:srgbClr val="A4947E"/>
            </a:solidFill>
            <a:miter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pic>
        <p:nvPicPr>
          <p:cNvPr id="622" name="Macbook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195" y="5965825"/>
            <a:ext cx="23571809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3752193" y="7126015"/>
            <a:ext cx="16837573" cy="1043677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285071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able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634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6172397" y="-4761686"/>
            <a:ext cx="9096894" cy="12423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635" name="iPa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12653212" y="8267023"/>
            <a:ext cx="8994228" cy="12420601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Shape 636"/>
          <p:cNvSpPr/>
          <p:nvPr/>
        </p:nvSpPr>
        <p:spPr>
          <a:xfrm>
            <a:off x="17114336" y="-3693341"/>
            <a:ext cx="7429866" cy="9936557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637" name="Shape 637"/>
          <p:cNvSpPr/>
          <p:nvPr/>
        </p:nvSpPr>
        <p:spPr>
          <a:xfrm>
            <a:off x="13575092" y="9343945"/>
            <a:ext cx="7429867" cy="9936557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6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7114336" y="-3693341"/>
            <a:ext cx="7429866" cy="993655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7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3576642" y="9333784"/>
            <a:ext cx="7429866" cy="993655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9421723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Tablet #2">
    <p:bg>
      <p:bgPr>
        <a:solidFill>
          <a:srgbClr val="2A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Shape 6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ln w="25400">
            <a:solidFill>
              <a:srgbClr val="A4947E"/>
            </a:solidFill>
            <a:miter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pic>
        <p:nvPicPr>
          <p:cNvPr id="650" name="iPad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8699" y="8253920"/>
            <a:ext cx="9080501" cy="12522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51" name="iPad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98533" y="-4811196"/>
            <a:ext cx="9080501" cy="125222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7114336" y="-3693341"/>
            <a:ext cx="7429866" cy="993655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6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3576642" y="9333784"/>
            <a:ext cx="7429866" cy="993655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817870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ablet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5860979" y="-1796191"/>
            <a:ext cx="1004356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68" name="Shape 6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6896648" y="-611576"/>
            <a:ext cx="8215062" cy="1089164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966211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ummary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0250176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ablet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Shape 6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683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7892979" y="-1131919"/>
            <a:ext cx="8906178" cy="12162729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8810776" y="-79512"/>
            <a:ext cx="7281311" cy="967618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285980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ablet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689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6495979" y="1027081"/>
            <a:ext cx="8906178" cy="12162729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7397276" y="2076565"/>
            <a:ext cx="7281311" cy="967618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818239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ablet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710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64261" y="5699172"/>
            <a:ext cx="8740746" cy="12070553"/>
          </a:xfrm>
          <a:prstGeom prst="rect">
            <a:avLst/>
          </a:prstGeom>
          <a:ln w="12700">
            <a:miter lim="400000"/>
          </a:ln>
        </p:spPr>
      </p:pic>
      <p:pic>
        <p:nvPicPr>
          <p:cNvPr id="711" name="iPa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75" y="5699172"/>
            <a:ext cx="8740746" cy="12070553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288058" y="6772135"/>
            <a:ext cx="7201931" cy="956349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13785384" y="6772135"/>
            <a:ext cx="7201931" cy="9563498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963997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Tablet #6 Black">
    <p:bg>
      <p:bgPr>
        <a:solidFill>
          <a:srgbClr val="2A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715" name="Shape 715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ln w="25400">
            <a:solidFill>
              <a:srgbClr val="A4947E"/>
            </a:solidFill>
            <a:miter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pic>
        <p:nvPicPr>
          <p:cNvPr id="719" name="iPad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9698" y="5409615"/>
            <a:ext cx="9080501" cy="12522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20" name="iPad-Bla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94383" y="5409615"/>
            <a:ext cx="9080501" cy="125222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150407" y="6486999"/>
            <a:ext cx="7485206" cy="995253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13613391" y="6477907"/>
            <a:ext cx="7485206" cy="995253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6187193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Shape 7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725" name="Shape 725"/>
          <p:cNvSpPr/>
          <p:nvPr/>
        </p:nvSpPr>
        <p:spPr>
          <a:xfrm>
            <a:off x="12681759" y="12274805"/>
            <a:ext cx="2551075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0771756" y="1400293"/>
            <a:ext cx="5664200" cy="8356434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3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17003643" y="1372573"/>
            <a:ext cx="5664200" cy="8356434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434397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7184146" y="5578056"/>
            <a:ext cx="4798924" cy="6991327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8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2504211" y="5567055"/>
            <a:ext cx="4798924" cy="6991327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9" name="Espace réservé pour une image  4"/>
          <p:cNvSpPr>
            <a:spLocks noGrp="1"/>
          </p:cNvSpPr>
          <p:nvPr>
            <p:ph type="pic" sz="quarter" idx="19"/>
          </p:nvPr>
        </p:nvSpPr>
        <p:spPr>
          <a:xfrm>
            <a:off x="17826795" y="5567054"/>
            <a:ext cx="4798924" cy="6991327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6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1861562" y="5578057"/>
            <a:ext cx="4798924" cy="6991327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734" name="Shape 7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735" name="Shape 735"/>
          <p:cNvSpPr/>
          <p:nvPr/>
        </p:nvSpPr>
        <p:spPr>
          <a:xfrm>
            <a:off x="12681759" y="12274805"/>
            <a:ext cx="2551075" cy="614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737" name="Shape 737"/>
          <p:cNvSpPr/>
          <p:nvPr/>
        </p:nvSpPr>
        <p:spPr>
          <a:xfrm rot="16200000">
            <a:off x="2778375" y="8663247"/>
            <a:ext cx="2988441" cy="4836599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39" name="Shape 739"/>
          <p:cNvSpPr/>
          <p:nvPr/>
        </p:nvSpPr>
        <p:spPr>
          <a:xfrm rot="16200000">
            <a:off x="8086203" y="8656864"/>
            <a:ext cx="2988440" cy="4836599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41" name="Shape 741"/>
          <p:cNvSpPr/>
          <p:nvPr/>
        </p:nvSpPr>
        <p:spPr>
          <a:xfrm rot="16200000">
            <a:off x="13400402" y="8656864"/>
            <a:ext cx="2988440" cy="4836599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43" name="Shape 743"/>
          <p:cNvSpPr/>
          <p:nvPr/>
        </p:nvSpPr>
        <p:spPr>
          <a:xfrm rot="16200000">
            <a:off x="18714601" y="8656864"/>
            <a:ext cx="2988440" cy="4836599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069324377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6291529" y="233861"/>
            <a:ext cx="5922328" cy="1325567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3" name="Espace réservé pour une image  4"/>
          <p:cNvSpPr>
            <a:spLocks noGrp="1"/>
          </p:cNvSpPr>
          <p:nvPr>
            <p:ph type="pic" sz="quarter" idx="19"/>
          </p:nvPr>
        </p:nvSpPr>
        <p:spPr>
          <a:xfrm>
            <a:off x="12292623" y="233861"/>
            <a:ext cx="5922328" cy="1325567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4" name="Espace réservé pour une image  4"/>
          <p:cNvSpPr>
            <a:spLocks noGrp="1"/>
          </p:cNvSpPr>
          <p:nvPr>
            <p:ph type="pic" sz="quarter" idx="20"/>
          </p:nvPr>
        </p:nvSpPr>
        <p:spPr>
          <a:xfrm>
            <a:off x="18293718" y="233861"/>
            <a:ext cx="5922328" cy="1325567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290435" y="233861"/>
            <a:ext cx="5922328" cy="13255676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746" name="Shape 746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747" name="Shape 747"/>
          <p:cNvSpPr/>
          <p:nvPr/>
        </p:nvSpPr>
        <p:spPr>
          <a:xfrm rot="16200000">
            <a:off x="1285977" y="8560625"/>
            <a:ext cx="3902210" cy="5955613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49" name="Shape 749"/>
          <p:cNvSpPr/>
          <p:nvPr/>
        </p:nvSpPr>
        <p:spPr>
          <a:xfrm rot="16200000">
            <a:off x="7293078" y="8560625"/>
            <a:ext cx="3902210" cy="5955613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51" name="Shape 751"/>
          <p:cNvSpPr/>
          <p:nvPr/>
        </p:nvSpPr>
        <p:spPr>
          <a:xfrm rot="16200000">
            <a:off x="13302305" y="8560625"/>
            <a:ext cx="3902210" cy="5955613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753" name="Shape 753"/>
          <p:cNvSpPr/>
          <p:nvPr/>
        </p:nvSpPr>
        <p:spPr>
          <a:xfrm rot="16200000">
            <a:off x="19309407" y="8560625"/>
            <a:ext cx="3902210" cy="5955613"/>
          </a:xfrm>
          <a:prstGeom prst="rect">
            <a:avLst/>
          </a:prstGeom>
          <a:gradFill>
            <a:gsLst>
              <a:gs pos="0">
                <a:srgbClr val="292C34"/>
              </a:gs>
              <a:gs pos="100000">
                <a:srgbClr val="292C3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769119612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3048000" y="0"/>
            <a:ext cx="18288000" cy="7019926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800">
                <a:solidFill>
                  <a:srgbClr val="A4947E"/>
                </a:solidFill>
              </a:rPr>
              <a:t>Texte du titre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3048000" y="7204075"/>
            <a:ext cx="18288000" cy="651192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600">
                <a:latin typeface="+mj-lt"/>
                <a:ea typeface="+mj-ea"/>
                <a:cs typeface="+mj-cs"/>
                <a:sym typeface="Montserrat-Regular"/>
              </a:defRPr>
            </a:lvl1pPr>
            <a:lvl2pPr marL="0" indent="457200">
              <a:buSzTx/>
              <a:buFontTx/>
              <a:buNone/>
              <a:defRPr sz="3600">
                <a:latin typeface="+mj-lt"/>
                <a:ea typeface="+mj-ea"/>
                <a:cs typeface="+mj-cs"/>
                <a:sym typeface="Montserrat-Regular"/>
              </a:defRPr>
            </a:lvl2pPr>
            <a:lvl3pPr marL="0" indent="914400">
              <a:buSzTx/>
              <a:buFontTx/>
              <a:buNone/>
              <a:defRPr sz="3600">
                <a:latin typeface="+mj-lt"/>
                <a:ea typeface="+mj-ea"/>
                <a:cs typeface="+mj-cs"/>
                <a:sym typeface="Montserrat-Regular"/>
              </a:defRPr>
            </a:lvl3pPr>
            <a:lvl4pPr marL="0" indent="1371600">
              <a:buSzTx/>
              <a:buFontTx/>
              <a:buNone/>
              <a:defRPr sz="3600">
                <a:latin typeface="+mj-lt"/>
                <a:ea typeface="+mj-ea"/>
                <a:cs typeface="+mj-cs"/>
                <a:sym typeface="Montserrat-Regular"/>
              </a:defRPr>
            </a:lvl4pPr>
            <a:lvl5pPr marL="0" indent="1828800">
              <a:buSzTx/>
              <a:buFontTx/>
              <a:buNone/>
              <a:defRPr sz="3600">
                <a:latin typeface="+mj-lt"/>
                <a:ea typeface="+mj-ea"/>
                <a:cs typeface="+mj-cs"/>
                <a:sym typeface="Montserrat-Regular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Texte niveau 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Texte niveau 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Texte niveau 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Texte niveau 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Texte niveau 5</a:t>
            </a:r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5526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Lef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6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254000" y="273785"/>
            <a:ext cx="14491105" cy="13176784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012265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1715133" y="1820910"/>
            <a:ext cx="14483542" cy="1000165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A7A7A7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11144892" y="2787248"/>
            <a:ext cx="11750953" cy="8271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27000" dir="5400000" rotWithShape="0">
              <a:srgbClr val="000000">
                <a:alpha val="30676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024937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 #3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8131484" y="1820910"/>
            <a:ext cx="14483542" cy="1000165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26" name="Shape 1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1714800" y="2787248"/>
            <a:ext cx="11750953" cy="82710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27000" dir="5400000" rotWithShape="0">
              <a:srgbClr val="000000">
                <a:alpha val="30676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61402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5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254000" y="251767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pour une image  4"/>
          <p:cNvSpPr>
            <a:spLocks noGrp="1"/>
          </p:cNvSpPr>
          <p:nvPr>
            <p:ph type="pic" sz="quarter" idx="11"/>
          </p:nvPr>
        </p:nvSpPr>
        <p:spPr>
          <a:xfrm>
            <a:off x="8275059" y="235726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pour une image  4"/>
          <p:cNvSpPr>
            <a:spLocks noGrp="1"/>
          </p:cNvSpPr>
          <p:nvPr>
            <p:ph type="pic" sz="quarter" idx="12"/>
          </p:nvPr>
        </p:nvSpPr>
        <p:spPr>
          <a:xfrm>
            <a:off x="16320181" y="243748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pour une image  4"/>
          <p:cNvSpPr>
            <a:spLocks noGrp="1"/>
          </p:cNvSpPr>
          <p:nvPr>
            <p:ph type="pic" sz="quarter" idx="13"/>
          </p:nvPr>
        </p:nvSpPr>
        <p:spPr>
          <a:xfrm>
            <a:off x="262022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0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8283081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6328203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2" name="Espace réservé pour une image  4"/>
          <p:cNvSpPr>
            <a:spLocks noGrp="1"/>
          </p:cNvSpPr>
          <p:nvPr>
            <p:ph type="pic" sz="quarter" idx="16"/>
          </p:nvPr>
        </p:nvSpPr>
        <p:spPr>
          <a:xfrm>
            <a:off x="270044" y="9195232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3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8291103" y="9179191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4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6336225" y="9187213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9578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8" name="Espace réservé pour une image  4"/>
          <p:cNvSpPr>
            <a:spLocks noGrp="1"/>
          </p:cNvSpPr>
          <p:nvPr>
            <p:ph type="pic" sz="quarter" idx="12"/>
          </p:nvPr>
        </p:nvSpPr>
        <p:spPr>
          <a:xfrm>
            <a:off x="16320181" y="243748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6328203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0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6336225" y="9187213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0"/>
          </p:nvPr>
        </p:nvSpPr>
        <p:spPr>
          <a:xfrm>
            <a:off x="254000" y="224039"/>
            <a:ext cx="15900400" cy="1322048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39" name="Shape 139"/>
          <p:cNvSpPr/>
          <p:nvPr/>
        </p:nvSpPr>
        <p:spPr>
          <a:xfrm>
            <a:off x="271641" y="8405691"/>
            <a:ext cx="5086270" cy="5086270"/>
          </a:xfrm>
          <a:prstGeom prst="rect">
            <a:avLst/>
          </a:prstGeom>
          <a:solidFill>
            <a:srgbClr val="53535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08718708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 Imag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535353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￼</a:t>
            </a:r>
          </a:p>
        </p:txBody>
      </p:sp>
      <p:sp>
        <p:nvSpPr>
          <p:cNvPr id="146" name="Shape 146"/>
          <p:cNvSpPr/>
          <p:nvPr/>
        </p:nvSpPr>
        <p:spPr>
          <a:xfrm>
            <a:off x="262845" y="246677"/>
            <a:ext cx="7828262" cy="13197245"/>
          </a:xfrm>
          <a:prstGeom prst="rect">
            <a:avLst/>
          </a:prstGeom>
          <a:solidFill>
            <a:srgbClr val="A4947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1683490" y="11633872"/>
            <a:ext cx="4986972" cy="187433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>
            <a:lvl1pPr algn="ctr" defTabSz="896111">
              <a:lnSpc>
                <a:spcPct val="80000"/>
              </a:lnSpc>
              <a:defRPr sz="431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12">
                <a:solidFill>
                  <a:srgbClr val="FFFFFF"/>
                </a:solidFill>
              </a:rPr>
              <a:t>The most beautiful presentation</a:t>
            </a:r>
          </a:p>
        </p:txBody>
      </p:sp>
      <p:sp>
        <p:nvSpPr>
          <p:cNvPr id="10" name="Espace réservé pour une image  4"/>
          <p:cNvSpPr>
            <a:spLocks noGrp="1"/>
          </p:cNvSpPr>
          <p:nvPr>
            <p:ph type="pic" sz="quarter" idx="11"/>
          </p:nvPr>
        </p:nvSpPr>
        <p:spPr>
          <a:xfrm>
            <a:off x="8275059" y="235726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1" name="Espace réservé pour une image  4"/>
          <p:cNvSpPr>
            <a:spLocks noGrp="1"/>
          </p:cNvSpPr>
          <p:nvPr>
            <p:ph type="pic" sz="quarter" idx="12"/>
          </p:nvPr>
        </p:nvSpPr>
        <p:spPr>
          <a:xfrm>
            <a:off x="16320181" y="243748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2" name="Espace réservé pour une image  4"/>
          <p:cNvSpPr>
            <a:spLocks noGrp="1"/>
          </p:cNvSpPr>
          <p:nvPr>
            <p:ph type="pic" sz="quarter" idx="14"/>
          </p:nvPr>
        </p:nvSpPr>
        <p:spPr>
          <a:xfrm>
            <a:off x="8283081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3" name="Espace réservé pour une image  4"/>
          <p:cNvSpPr>
            <a:spLocks noGrp="1"/>
          </p:cNvSpPr>
          <p:nvPr>
            <p:ph type="pic" sz="quarter" idx="15"/>
          </p:nvPr>
        </p:nvSpPr>
        <p:spPr>
          <a:xfrm>
            <a:off x="16328203" y="4727510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4" name="Espace réservé pour une image  4"/>
          <p:cNvSpPr>
            <a:spLocks noGrp="1"/>
          </p:cNvSpPr>
          <p:nvPr>
            <p:ph type="pic" sz="quarter" idx="17"/>
          </p:nvPr>
        </p:nvSpPr>
        <p:spPr>
          <a:xfrm>
            <a:off x="8291103" y="9179191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5" name="Espace réservé pour une image  4"/>
          <p:cNvSpPr>
            <a:spLocks noGrp="1"/>
          </p:cNvSpPr>
          <p:nvPr>
            <p:ph type="pic" sz="quarter" idx="18"/>
          </p:nvPr>
        </p:nvSpPr>
        <p:spPr>
          <a:xfrm>
            <a:off x="16336225" y="9187213"/>
            <a:ext cx="7823200" cy="42672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036615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54000" y="251767"/>
            <a:ext cx="23876000" cy="132124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lvl="0">
              <a:defRPr sz="1800"/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676400" y="460375"/>
            <a:ext cx="21031200" cy="319087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800">
                <a:solidFill>
                  <a:srgbClr val="A4947E"/>
                </a:solidFill>
              </a:rPr>
              <a:t>Texte du titre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1006475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535353"/>
                </a:solidFill>
              </a:rPr>
              <a:t>Texte niveau 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535353"/>
                </a:solidFill>
              </a:rPr>
              <a:t>Texte niveau 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535353"/>
                </a:solidFill>
              </a:rPr>
              <a:t>Texte niveau 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535353"/>
                </a:solidFill>
              </a:rPr>
              <a:t>Texte niveau 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535353"/>
                </a:solidFill>
              </a:rPr>
              <a:t>Texte niveau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7221200" y="12802234"/>
            <a:ext cx="5486400" cy="551181"/>
          </a:xfrm>
          <a:prstGeom prst="rect">
            <a:avLst/>
          </a:prstGeom>
          <a:ln w="25400">
            <a:miter lim="400000"/>
          </a:ln>
        </p:spPr>
        <p:txBody>
          <a:bodyPr tIns="91439" bIns="91439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51" r:id="rId14"/>
    <p:sldLayoutId id="2147483752" r:id="rId15"/>
    <p:sldLayoutId id="2147483753" r:id="rId16"/>
    <p:sldLayoutId id="2147483754" r:id="rId17"/>
    <p:sldLayoutId id="2147483755" r:id="rId18"/>
    <p:sldLayoutId id="2147483756" r:id="rId19"/>
    <p:sldLayoutId id="2147483757" r:id="rId20"/>
    <p:sldLayoutId id="2147483758" r:id="rId21"/>
    <p:sldLayoutId id="2147483759" r:id="rId22"/>
    <p:sldLayoutId id="2147483760" r:id="rId23"/>
    <p:sldLayoutId id="2147483761" r:id="rId24"/>
    <p:sldLayoutId id="2147483762" r:id="rId25"/>
    <p:sldLayoutId id="2147483763" r:id="rId26"/>
    <p:sldLayoutId id="2147483764" r:id="rId27"/>
    <p:sldLayoutId id="2147483765" r:id="rId28"/>
    <p:sldLayoutId id="2147483766" r:id="rId29"/>
    <p:sldLayoutId id="2147483767" r:id="rId30"/>
    <p:sldLayoutId id="2147483768" r:id="rId31"/>
    <p:sldLayoutId id="2147483769" r:id="rId32"/>
    <p:sldLayoutId id="2147483770" r:id="rId33"/>
    <p:sldLayoutId id="2147483771" r:id="rId34"/>
    <p:sldLayoutId id="2147483772" r:id="rId35"/>
    <p:sldLayoutId id="2147483773" r:id="rId36"/>
    <p:sldLayoutId id="2147483774" r:id="rId37"/>
  </p:sldLayoutIdLst>
  <p:transition spd="med"/>
  <p:txStyles>
    <p:titleStyle>
      <a:lvl1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1pPr>
      <a:lvl2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2pPr>
      <a:lvl3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3pPr>
      <a:lvl4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4pPr>
      <a:lvl5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5pPr>
      <a:lvl6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6pPr>
      <a:lvl7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7pPr>
      <a:lvl8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8pPr>
      <a:lvl9pPr>
        <a:lnSpc>
          <a:spcPct val="90000"/>
        </a:lnSpc>
        <a:defRPr sz="8800">
          <a:solidFill>
            <a:srgbClr val="A4947E"/>
          </a:solidFill>
          <a:latin typeface="Lora"/>
          <a:ea typeface="Lora"/>
          <a:cs typeface="Lora"/>
          <a:sym typeface="Lora"/>
        </a:defRPr>
      </a:lvl9pPr>
    </p:titleStyle>
    <p:bodyStyle>
      <a:lvl1pPr marL="457200" indent="-457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1pPr>
      <a:lvl2pPr marL="990600" indent="-5334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2pPr>
      <a:lvl3pPr marL="1554479" indent="-640079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3pPr>
      <a:lvl4pPr marL="20828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4pPr>
      <a:lvl5pPr marL="25400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5pPr>
      <a:lvl6pPr marL="29972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6pPr>
      <a:lvl7pPr marL="34544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7pPr>
      <a:lvl8pPr marL="39116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8pPr>
      <a:lvl9pPr marL="4368800" indent="-711200">
        <a:lnSpc>
          <a:spcPct val="90000"/>
        </a:lnSpc>
        <a:spcBef>
          <a:spcPts val="1000"/>
        </a:spcBef>
        <a:buSzPct val="100000"/>
        <a:buFont typeface="Arial"/>
        <a:buChar char="•"/>
        <a:defRPr sz="5600">
          <a:solidFill>
            <a:srgbClr val="535353"/>
          </a:solidFill>
          <a:latin typeface="Lora"/>
          <a:ea typeface="Lora"/>
          <a:cs typeface="Lora"/>
          <a:sym typeface="Lora"/>
        </a:defRPr>
      </a:lvl9pPr>
    </p:bodyStyle>
    <p:otherStyle>
      <a:lvl1pPr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sz="24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5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5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Shape 9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2400" smtClean="0">
                <a:solidFill>
                  <a:srgbClr val="888888"/>
                </a:solidFill>
              </a:rPr>
              <a:t>1</a:t>
            </a:fld>
            <a:endParaRPr sz="2400">
              <a:solidFill>
                <a:srgbClr val="888888"/>
              </a:solidFill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16421100" y="235464"/>
            <a:ext cx="7734547" cy="13212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09" y="16"/>
                </a:moveTo>
                <a:lnTo>
                  <a:pt x="21600" y="0"/>
                </a:lnTo>
                <a:lnTo>
                  <a:pt x="21545" y="21600"/>
                </a:lnTo>
                <a:cubicBezTo>
                  <a:pt x="18884" y="21600"/>
                  <a:pt x="16223" y="21600"/>
                  <a:pt x="13562" y="21600"/>
                </a:cubicBezTo>
                <a:cubicBezTo>
                  <a:pt x="9042" y="21600"/>
                  <a:pt x="4521" y="21600"/>
                  <a:pt x="0" y="21600"/>
                </a:cubicBezTo>
                <a:lnTo>
                  <a:pt x="10009" y="16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noFill/>
            <a:miter lim="400000"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sp>
        <p:nvSpPr>
          <p:cNvPr id="946" name="Shape 946"/>
          <p:cNvSpPr>
            <a:spLocks noGrp="1"/>
          </p:cNvSpPr>
          <p:nvPr>
            <p:ph type="body" idx="1"/>
          </p:nvPr>
        </p:nvSpPr>
        <p:spPr>
          <a:xfrm>
            <a:off x="18383126" y="6707928"/>
            <a:ext cx="5905747" cy="207058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l" defTabSz="740663">
              <a:lnSpc>
                <a:spcPct val="100000"/>
              </a:lnSpc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en-US" altLang="zh-CN" sz="5400" dirty="0">
                <a:solidFill>
                  <a:schemeClr val="tx1"/>
                </a:solidFill>
                <a:latin typeface="Calibri" panose="020F0502020204030204" pitchFamily="34" charset="0"/>
                <a:ea typeface="HGSMinchoB" panose="02020800000000000000" pitchFamily="18" charset="-128"/>
                <a:cs typeface="Calibri" panose="020F0502020204030204" pitchFamily="34" charset="0"/>
              </a:rPr>
              <a:t>Reporter:</a:t>
            </a:r>
            <a:r>
              <a:rPr lang="en-US" altLang="zh-CN" sz="5400" dirty="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zh-CN" altLang="en-US" sz="5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曹顺顺</a:t>
            </a:r>
            <a:endParaRPr lang="en-US" altLang="zh-CN" sz="5400" dirty="0">
              <a:solidFill>
                <a:schemeClr val="tx1"/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lvl="0" algn="l" defTabSz="740663">
              <a:lnSpc>
                <a:spcPct val="100000"/>
              </a:lnSpc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lang="en-US" altLang="zh-CN" sz="5400" dirty="0">
              <a:solidFill>
                <a:schemeClr val="tx1"/>
              </a:solidFill>
              <a:latin typeface="Calibri" panose="020F0502020204030204" pitchFamily="34" charset="0"/>
              <a:ea typeface="HGSMinchoB" panose="02020800000000000000" pitchFamily="18" charset="-128"/>
              <a:cs typeface="Calibri" panose="020F0502020204030204" pitchFamily="34" charset="0"/>
            </a:endParaRPr>
          </a:p>
          <a:p>
            <a:pPr lvl="0" algn="l" defTabSz="740663">
              <a:lnSpc>
                <a:spcPct val="100000"/>
              </a:lnSpc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en-US" altLang="zh-CN" sz="5400" dirty="0">
                <a:solidFill>
                  <a:schemeClr val="tx1"/>
                </a:solidFill>
                <a:latin typeface="Calibri" panose="020F0502020204030204" pitchFamily="34" charset="0"/>
                <a:ea typeface="HGSMinchoB" panose="02020800000000000000" pitchFamily="18" charset="-128"/>
                <a:cs typeface="Calibri" panose="020F0502020204030204" pitchFamily="34" charset="0"/>
              </a:rPr>
              <a:t>2025.10</a:t>
            </a:r>
          </a:p>
        </p:txBody>
      </p:sp>
      <p:sp>
        <p:nvSpPr>
          <p:cNvPr id="947" name="Shape 947"/>
          <p:cNvSpPr/>
          <p:nvPr/>
        </p:nvSpPr>
        <p:spPr>
          <a:xfrm>
            <a:off x="21744265" y="12486981"/>
            <a:ext cx="1047245" cy="1"/>
          </a:xfrm>
          <a:prstGeom prst="line">
            <a:avLst/>
          </a:prstGeom>
          <a:ln w="50800">
            <a:solidFill>
              <a:srgbClr val="FFFFFF"/>
            </a:solidFill>
            <a:miter/>
            <a:tailEnd type="arrow"/>
          </a:ln>
        </p:spPr>
        <p:txBody>
          <a:bodyPr lIns="0" tIns="0" rIns="0" bIns="0"/>
          <a:lstStyle/>
          <a:p>
            <a:pPr lvl="0" defTabSz="457200">
              <a:defRPr sz="2800">
                <a:solidFill>
                  <a:srgbClr val="535353"/>
                </a:solidFill>
                <a:uFill>
                  <a:solidFill>
                    <a:srgbClr val="011480"/>
                  </a:solidFill>
                </a:uFill>
                <a:latin typeface="+mj-lt"/>
                <a:ea typeface="+mj-ea"/>
                <a:cs typeface="+mj-cs"/>
                <a:sym typeface="Montserrat-Regular"/>
              </a:defRPr>
            </a:pPr>
            <a:endParaRPr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21917DD-8491-4726-BFF7-905471CF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6C3B26-95E5-4B8A-90C3-5588756286DC}"/>
              </a:ext>
            </a:extLst>
          </p:cNvPr>
          <p:cNvSpPr txBox="1"/>
          <p:nvPr/>
        </p:nvSpPr>
        <p:spPr>
          <a:xfrm>
            <a:off x="1014630" y="3252192"/>
            <a:ext cx="1697259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 the origin of radio polarization in </a:t>
            </a:r>
          </a:p>
          <a:p>
            <a:r>
              <a:rPr lang="en-US" altLang="zh-CN" sz="7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pulsar polar caps</a:t>
            </a:r>
          </a:p>
          <a:p>
            <a:endParaRPr lang="en-US" altLang="zh-CN" sz="7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4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4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4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4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4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4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2025.3 </a:t>
            </a:r>
            <a:r>
              <a:rPr lang="en-US" altLang="zh-CN" sz="4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US" altLang="zh-CN" sz="4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preprint (2503.17249)</a:t>
            </a:r>
          </a:p>
          <a:p>
            <a:r>
              <a:rPr lang="en-US" altLang="zh-CN" sz="4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Submitted to </a:t>
            </a:r>
            <a:r>
              <a:rPr lang="en-US" altLang="zh-CN" sz="48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A&amp;A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DB8365-318E-46BA-85E0-578E68402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93" y="6234421"/>
            <a:ext cx="16609524" cy="6476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942F43D-0379-4741-BDA1-2F03436BB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593" y="7079703"/>
            <a:ext cx="16148408" cy="24654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10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613592" y="789649"/>
            <a:ext cx="23156815" cy="166199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模拟尺度的设置：无法完全还原真实，但通过</a:t>
            </a:r>
            <a:r>
              <a:rPr lang="en-US" altLang="zh-CN" sz="4800" dirty="0">
                <a:solidFill>
                  <a:srgbClr val="000000"/>
                </a:solidFill>
              </a:rPr>
              <a:t>rescaling</a:t>
            </a:r>
            <a:r>
              <a:rPr lang="zh-CN" altLang="en-US" sz="4800" dirty="0">
                <a:solidFill>
                  <a:srgbClr val="000000"/>
                </a:solidFill>
              </a:rPr>
              <a:t>参数来保证等离子体密度和趋肤深度与真实情况接近。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C0C096-CFD1-4AFD-B997-87A9533C0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59" y="3660705"/>
            <a:ext cx="12205142" cy="682301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5EAC8BF-AE48-4F20-9F40-81CF23C55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601" y="4549413"/>
            <a:ext cx="10674172" cy="588919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367F818-2352-4D69-B1B1-721BBD5B82E3}"/>
              </a:ext>
            </a:extLst>
          </p:cNvPr>
          <p:cNvSpPr/>
          <p:nvPr/>
        </p:nvSpPr>
        <p:spPr>
          <a:xfrm>
            <a:off x="848800" y="11656627"/>
            <a:ext cx="2077748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dirty="0"/>
              <a:t>Code: 3D3V version of ACRONYM (Kilian et al. 2012).</a:t>
            </a:r>
          </a:p>
          <a:p>
            <a:r>
              <a:rPr lang="en-US" altLang="zh-CN" sz="4800" dirty="0"/>
              <a:t>Fourth order finite-difference time-domain method for computation.</a:t>
            </a:r>
            <a:endParaRPr lang="zh-CN" altLang="en-US" sz="4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A892DC6-782C-4EAC-A2C5-90FC053C9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7675" y="1907057"/>
            <a:ext cx="7847619" cy="14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11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613592" y="789649"/>
            <a:ext cx="23156815" cy="92332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电流分布的设置：与</a:t>
            </a:r>
            <a:r>
              <a:rPr lang="en-US" altLang="zh-CN" sz="4800" dirty="0" err="1">
                <a:solidFill>
                  <a:srgbClr val="000000"/>
                </a:solidFill>
              </a:rPr>
              <a:t>Gralla</a:t>
            </a:r>
            <a:r>
              <a:rPr lang="en-US" altLang="zh-CN" sz="4800" dirty="0">
                <a:solidFill>
                  <a:srgbClr val="000000"/>
                </a:solidFill>
              </a:rPr>
              <a:t> et al. 2017</a:t>
            </a:r>
            <a:r>
              <a:rPr lang="zh-CN" altLang="en-US" sz="4800" dirty="0">
                <a:solidFill>
                  <a:srgbClr val="000000"/>
                </a:solidFill>
              </a:rPr>
              <a:t>的半解析结果一致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229598-D035-41AA-A42C-770130652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76" y="2364094"/>
            <a:ext cx="12109724" cy="102204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DB339AE-83CE-4DF1-8423-DCF0BBD0F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3918" y="1716440"/>
            <a:ext cx="5749854" cy="14495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089952C-48CB-4F5A-9DFC-C73A80FFD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40376" y="3356556"/>
            <a:ext cx="5389936" cy="7894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2A74091-A89A-46AE-AE19-8091CE75AE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83918" y="5805647"/>
            <a:ext cx="9565311" cy="64860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8A893D5-E671-4966-9D90-765C22DF60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67804" y="4332136"/>
            <a:ext cx="6461424" cy="71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39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12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227185" y="2066906"/>
            <a:ext cx="23156815" cy="904862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初始条件：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（</a:t>
            </a:r>
            <a:r>
              <a:rPr lang="en-US" altLang="zh-CN" sz="4800" dirty="0">
                <a:solidFill>
                  <a:srgbClr val="000000"/>
                </a:solidFill>
              </a:rPr>
              <a:t>1</a:t>
            </a:r>
            <a:r>
              <a:rPr lang="zh-CN" altLang="en-US" sz="4800" dirty="0">
                <a:solidFill>
                  <a:srgbClr val="000000"/>
                </a:solidFill>
              </a:rPr>
              <a:t>）初始无电场，磁场为偶极场；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（</a:t>
            </a:r>
            <a:r>
              <a:rPr lang="en-US" altLang="zh-CN" sz="4800" dirty="0">
                <a:solidFill>
                  <a:srgbClr val="000000"/>
                </a:solidFill>
              </a:rPr>
              <a:t>2</a:t>
            </a:r>
            <a:r>
              <a:rPr lang="zh-CN" altLang="en-US" sz="4800" dirty="0">
                <a:solidFill>
                  <a:srgbClr val="000000"/>
                </a:solidFill>
              </a:rPr>
              <a:t>）粒子数密度设置：每一个</a:t>
            </a:r>
            <a:r>
              <a:rPr lang="en-US" altLang="zh-CN" sz="4800" dirty="0">
                <a:solidFill>
                  <a:srgbClr val="000000"/>
                </a:solidFill>
              </a:rPr>
              <a:t>macro-particle</a:t>
            </a:r>
            <a:r>
              <a:rPr lang="zh-CN" altLang="en-US" sz="4800" dirty="0">
                <a:solidFill>
                  <a:srgbClr val="000000"/>
                </a:solidFill>
              </a:rPr>
              <a:t>代表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           </a:t>
            </a:r>
            <a:r>
              <a:rPr lang="zh-CN" altLang="en-US" sz="4800" dirty="0">
                <a:solidFill>
                  <a:srgbClr val="000000"/>
                </a:solidFill>
              </a:rPr>
              <a:t>初始开放磁力线区：</a:t>
            </a:r>
            <a:r>
              <a:rPr lang="en-US" altLang="zh-CN" sz="4800" dirty="0">
                <a:solidFill>
                  <a:srgbClr val="000000"/>
                </a:solidFill>
              </a:rPr>
              <a:t>1 macro-particle per cell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           </a:t>
            </a:r>
            <a:r>
              <a:rPr lang="zh-CN" altLang="en-US" sz="4800" dirty="0">
                <a:solidFill>
                  <a:srgbClr val="000000"/>
                </a:solidFill>
              </a:rPr>
              <a:t>初始闭合磁力线区：</a:t>
            </a:r>
            <a:r>
              <a:rPr lang="en-US" altLang="zh-CN" sz="4800" dirty="0">
                <a:solidFill>
                  <a:srgbClr val="000000"/>
                </a:solidFill>
              </a:rPr>
              <a:t>5 macro-particle per cell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           </a:t>
            </a:r>
            <a:r>
              <a:rPr lang="zh-CN" altLang="en-US" sz="4800" dirty="0">
                <a:solidFill>
                  <a:srgbClr val="000000"/>
                </a:solidFill>
              </a:rPr>
              <a:t>（一半电子一半正电子）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           </a:t>
            </a:r>
            <a:r>
              <a:rPr lang="zh-CN" altLang="en-US" sz="4800" dirty="0">
                <a:solidFill>
                  <a:srgbClr val="000000"/>
                </a:solidFill>
              </a:rPr>
              <a:t>开放到闭合磁力线区无法做到突变，假设在</a:t>
            </a:r>
            <a:r>
              <a:rPr lang="en-US" altLang="zh-CN" sz="4800" dirty="0" err="1">
                <a:solidFill>
                  <a:srgbClr val="000000"/>
                </a:solidFill>
              </a:rPr>
              <a:t>Δθ</a:t>
            </a:r>
            <a:r>
              <a:rPr lang="zh-CN" altLang="en-US" sz="4800" dirty="0">
                <a:solidFill>
                  <a:srgbClr val="000000"/>
                </a:solidFill>
              </a:rPr>
              <a:t>范围内粒子数密度线性变化过去。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（</a:t>
            </a:r>
            <a:r>
              <a:rPr lang="en-US" altLang="zh-CN" sz="4800" dirty="0">
                <a:solidFill>
                  <a:srgbClr val="000000"/>
                </a:solidFill>
              </a:rPr>
              <a:t>3</a:t>
            </a:r>
            <a:r>
              <a:rPr lang="zh-CN" altLang="en-US" sz="4800" dirty="0">
                <a:solidFill>
                  <a:srgbClr val="000000"/>
                </a:solidFill>
              </a:rPr>
              <a:t>）粒子初始速度分布：热速度</a:t>
            </a:r>
            <a:r>
              <a:rPr lang="en-US" altLang="zh-CN" sz="4800" dirty="0">
                <a:solidFill>
                  <a:srgbClr val="000000"/>
                </a:solidFill>
              </a:rPr>
              <a:t>0.1c</a:t>
            </a:r>
            <a:r>
              <a:rPr lang="zh-CN" altLang="en-US" sz="4800" dirty="0">
                <a:solidFill>
                  <a:srgbClr val="000000"/>
                </a:solidFill>
              </a:rPr>
              <a:t>的</a:t>
            </a:r>
            <a:r>
              <a:rPr lang="en-US" altLang="zh-CN" sz="4800" dirty="0">
                <a:solidFill>
                  <a:srgbClr val="000000"/>
                </a:solidFill>
              </a:rPr>
              <a:t>Maxwell-Boltzmann</a:t>
            </a:r>
            <a:r>
              <a:rPr lang="zh-CN" altLang="en-US" sz="4800" dirty="0">
                <a:solidFill>
                  <a:srgbClr val="000000"/>
                </a:solidFill>
              </a:rPr>
              <a:t>分布。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06B7E5-37BB-460F-BFB7-F9731294B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5960" y="5042773"/>
            <a:ext cx="2362553" cy="7504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F483DC8-29D5-42B5-AF96-660E549C0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99248" y="4609249"/>
            <a:ext cx="4457567" cy="15196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E37ECF4-520E-4435-A63A-7CB4EB721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41010" y="5838056"/>
            <a:ext cx="1895563" cy="58130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78ABA24-3A83-4064-9751-E8B53062E7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65691" y="6715333"/>
            <a:ext cx="2046199" cy="58130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C0381BE-C287-4A27-B67C-624F465903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23255" y="6631394"/>
            <a:ext cx="337428" cy="67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3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13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444900" y="2952277"/>
            <a:ext cx="23156815" cy="683263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边界条件：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对于粒子：开放边界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如果开放和闭合磁力线区的粒子数密度低于初始值，就注入粒子。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在星体表面边界注入质子</a:t>
            </a:r>
            <a:r>
              <a:rPr lang="en-US" altLang="zh-CN" sz="4800" dirty="0">
                <a:solidFill>
                  <a:srgbClr val="000000"/>
                </a:solidFill>
              </a:rPr>
              <a:t>-</a:t>
            </a:r>
            <a:r>
              <a:rPr lang="zh-CN" altLang="en-US" sz="4800" dirty="0">
                <a:solidFill>
                  <a:srgbClr val="000000"/>
                </a:solidFill>
              </a:rPr>
              <a:t>电子对，而在其他边界注入正负电子对。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对于电磁波：吸收边界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星体表面之下注入</a:t>
            </a:r>
            <a:r>
              <a:rPr lang="en-US" altLang="zh-CN" sz="4800" dirty="0">
                <a:solidFill>
                  <a:srgbClr val="000000"/>
                </a:solidFill>
              </a:rPr>
              <a:t>10 PPC</a:t>
            </a:r>
            <a:r>
              <a:rPr lang="zh-CN" altLang="en-US" sz="4800" dirty="0">
                <a:solidFill>
                  <a:srgbClr val="000000"/>
                </a:solidFill>
              </a:rPr>
              <a:t>的粒子以屏蔽电场（粒子不够就注入）。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粒子跑出边界时，把这部分粒子去掉。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53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14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893356" y="487026"/>
            <a:ext cx="23156815" cy="1274194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Pair production (cascade)</a:t>
            </a:r>
            <a:r>
              <a:rPr lang="zh-CN" altLang="en-US" sz="4800" dirty="0">
                <a:solidFill>
                  <a:srgbClr val="000000"/>
                </a:solidFill>
              </a:rPr>
              <a:t>设置：简化为</a:t>
            </a:r>
            <a:r>
              <a:rPr lang="en-US" altLang="zh-CN" sz="4800" dirty="0">
                <a:solidFill>
                  <a:srgbClr val="000000"/>
                </a:solidFill>
              </a:rPr>
              <a:t>--</a:t>
            </a:r>
            <a:r>
              <a:rPr lang="zh-CN" altLang="en-US" sz="4800" dirty="0">
                <a:solidFill>
                  <a:srgbClr val="000000"/>
                </a:solidFill>
              </a:rPr>
              <a:t>超过一定能量的电子就能发生对产生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取                                               </a:t>
            </a:r>
            <a:r>
              <a:rPr lang="en-US" altLang="zh-CN" sz="4800" dirty="0">
                <a:solidFill>
                  <a:srgbClr val="000000"/>
                </a:solidFill>
              </a:rPr>
              <a:t>, </a:t>
            </a:r>
            <a:r>
              <a:rPr lang="zh-CN" altLang="en-US" sz="4800" dirty="0">
                <a:solidFill>
                  <a:srgbClr val="000000"/>
                </a:solidFill>
              </a:rPr>
              <a:t>约化真实极冠区中被加速电子走完平均自由程得到能量。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Macro-particles</a:t>
            </a:r>
            <a:r>
              <a:rPr lang="zh-CN" altLang="en-US" sz="4800" dirty="0">
                <a:solidFill>
                  <a:srgbClr val="000000"/>
                </a:solidFill>
              </a:rPr>
              <a:t>会受曲率辐射反作用力：                                </a:t>
            </a:r>
            <a:r>
              <a:rPr lang="en-US" altLang="zh-CN" sz="4800" dirty="0">
                <a:solidFill>
                  <a:srgbClr val="000000"/>
                </a:solidFill>
              </a:rPr>
              <a:t>(Jackson 1998…)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本文取这里的曲率半径为常数                                   </a:t>
            </a:r>
            <a:r>
              <a:rPr lang="en-US" altLang="zh-CN" sz="4800" dirty="0">
                <a:solidFill>
                  <a:srgbClr val="000000"/>
                </a:solidFill>
              </a:rPr>
              <a:t>.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当某格子粒子数大于</a:t>
            </a:r>
            <a:r>
              <a:rPr lang="en-US" altLang="zh-CN" sz="4800" dirty="0">
                <a:solidFill>
                  <a:srgbClr val="000000"/>
                </a:solidFill>
              </a:rPr>
              <a:t>120PPC</a:t>
            </a:r>
            <a:r>
              <a:rPr lang="zh-CN" altLang="en-US" sz="4800" dirty="0">
                <a:solidFill>
                  <a:srgbClr val="000000"/>
                </a:solidFill>
              </a:rPr>
              <a:t>时，新产生的粒子对也被手动去除。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5A7949-CD8E-4006-9A13-A0F4598E5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142" y="1913716"/>
            <a:ext cx="6254805" cy="92332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AED2F84-D3F5-4605-89FF-B93E34DBCB92}"/>
              </a:ext>
            </a:extLst>
          </p:cNvPr>
          <p:cNvGrpSpPr/>
          <p:nvPr/>
        </p:nvGrpSpPr>
        <p:grpSpPr>
          <a:xfrm>
            <a:off x="4270550" y="3337023"/>
            <a:ext cx="11963809" cy="5664132"/>
            <a:chOff x="4064000" y="2696095"/>
            <a:chExt cx="16089904" cy="83238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D76B0DB-556E-41C8-919D-D358B8523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30095" y="2696095"/>
              <a:ext cx="15923809" cy="8323809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3ADA420C-75CE-43DD-B4AF-2E0C204825DF}"/>
                </a:ext>
              </a:extLst>
            </p:cNvPr>
            <p:cNvSpPr/>
            <p:nvPr/>
          </p:nvSpPr>
          <p:spPr>
            <a:xfrm>
              <a:off x="4064000" y="4165600"/>
              <a:ext cx="4513943" cy="2397162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CA1A230D-67FB-4714-A92E-41EDB7AD6E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0857" y="8911210"/>
            <a:ext cx="3971346" cy="143790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96B8FFD-89AB-44FC-AC73-26318C5E69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42513" y="8201962"/>
            <a:ext cx="1743629" cy="6227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3F3FCB9-3A3A-4895-B747-7433684F9B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9906" y="10772798"/>
            <a:ext cx="4661177" cy="67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6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15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A84E237-5CAE-4E15-B499-A78D24EF7943}"/>
              </a:ext>
            </a:extLst>
          </p:cNvPr>
          <p:cNvSpPr txBox="1"/>
          <p:nvPr/>
        </p:nvSpPr>
        <p:spPr>
          <a:xfrm>
            <a:off x="892628" y="473190"/>
            <a:ext cx="13748658" cy="141577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8000" b="1" dirty="0">
                <a:solidFill>
                  <a:srgbClr val="000000"/>
                </a:solidFill>
              </a:rPr>
              <a:t>3</a:t>
            </a:r>
            <a:r>
              <a:rPr kumimoji="0" lang="en-US" altLang="zh-CN" sz="8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 Results</a:t>
            </a:r>
            <a:endParaRPr kumimoji="0" lang="zh-CN" alt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2C96DF3-7AA1-4000-9B73-212892A6A01B}"/>
              </a:ext>
            </a:extLst>
          </p:cNvPr>
          <p:cNvGrpSpPr/>
          <p:nvPr/>
        </p:nvGrpSpPr>
        <p:grpSpPr>
          <a:xfrm>
            <a:off x="1695271" y="3809245"/>
            <a:ext cx="22688729" cy="6419221"/>
            <a:chOff x="896620" y="-740984"/>
            <a:chExt cx="22688729" cy="641922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C2085BF-082F-43CA-8141-73238216068A}"/>
                </a:ext>
              </a:extLst>
            </p:cNvPr>
            <p:cNvSpPr txBox="1"/>
            <p:nvPr/>
          </p:nvSpPr>
          <p:spPr>
            <a:xfrm>
              <a:off x="896620" y="-740984"/>
              <a:ext cx="22688729" cy="3877983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</a:rPr>
                <a:t>稳态：准周期性放电。</a:t>
              </a:r>
              <a:endParaRPr lang="en-US" altLang="zh-CN" sz="4800" dirty="0">
                <a:solidFill>
                  <a:srgbClr val="000000"/>
                </a:solidFill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</a:rPr>
                <a:t>这一过程在</a:t>
              </a:r>
              <a:r>
                <a:rPr lang="en-US" altLang="zh-CN" sz="4800" dirty="0">
                  <a:solidFill>
                    <a:srgbClr val="000000"/>
                  </a:solidFill>
                </a:rPr>
                <a:t>12000~16000 time step</a:t>
              </a:r>
              <a:r>
                <a:rPr lang="zh-CN" altLang="en-US" sz="4800" dirty="0">
                  <a:solidFill>
                    <a:srgbClr val="000000"/>
                  </a:solidFill>
                </a:rPr>
                <a:t>建立。</a:t>
              </a:r>
              <a:endParaRPr lang="en-US" altLang="zh-CN" sz="4800" dirty="0">
                <a:solidFill>
                  <a:srgbClr val="000000"/>
                </a:solidFill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</a:rPr>
                <a:t>文章分析此后的等离子体和</a:t>
              </a:r>
              <a:endParaRPr lang="en-US" altLang="zh-CN" sz="4800" dirty="0">
                <a:solidFill>
                  <a:srgbClr val="000000"/>
                </a:solidFill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</a:rPr>
                <a:t>电磁场特性。</a:t>
              </a:r>
              <a:endParaRPr lang="en-US" altLang="zh-CN" sz="4800" dirty="0">
                <a:solidFill>
                  <a:srgbClr val="000000"/>
                </a:solidFill>
              </a:endParaRPr>
            </a:p>
          </p:txBody>
        </p:sp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802F5EC0-77E6-4C89-A54A-443D08A62595}"/>
                </a:ext>
              </a:extLst>
            </p:cNvPr>
            <p:cNvSpPr/>
            <p:nvPr/>
          </p:nvSpPr>
          <p:spPr>
            <a:xfrm>
              <a:off x="10395857" y="1556470"/>
              <a:ext cx="3690257" cy="1430177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等离子体流动产生电流</a:t>
              </a:r>
            </a:p>
          </p:txBody>
        </p:sp>
        <p:sp>
          <p:nvSpPr>
            <p:cNvPr id="3" name="箭头: 右 2">
              <a:extLst>
                <a:ext uri="{FF2B5EF4-FFF2-40B4-BE49-F238E27FC236}">
                  <a16:creationId xmlns:a16="http://schemas.microsoft.com/office/drawing/2014/main" id="{A6DDDF8A-B53D-4D95-AB44-DE9166772AD3}"/>
                </a:ext>
              </a:extLst>
            </p:cNvPr>
            <p:cNvSpPr/>
            <p:nvPr/>
          </p:nvSpPr>
          <p:spPr>
            <a:xfrm>
              <a:off x="14397806" y="1931932"/>
              <a:ext cx="1262743" cy="6749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5F8FA47-0214-489C-B8EC-B69F30F1850A}"/>
                </a:ext>
              </a:extLst>
            </p:cNvPr>
            <p:cNvSpPr/>
            <p:nvPr/>
          </p:nvSpPr>
          <p:spPr>
            <a:xfrm>
              <a:off x="16215721" y="1556470"/>
              <a:ext cx="3690257" cy="1430177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电流驱动加速电场</a:t>
              </a: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FA4C6F3B-F4E9-43BD-87CC-364E07F7A0BA}"/>
                </a:ext>
              </a:extLst>
            </p:cNvPr>
            <p:cNvSpPr/>
            <p:nvPr/>
          </p:nvSpPr>
          <p:spPr>
            <a:xfrm>
              <a:off x="16263257" y="4549372"/>
              <a:ext cx="3690257" cy="817243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>
                  <a:solidFill>
                    <a:srgbClr val="000000"/>
                  </a:solidFill>
                </a:rPr>
                <a:t>粒子被加速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箭头: 右 11">
              <a:extLst>
                <a:ext uri="{FF2B5EF4-FFF2-40B4-BE49-F238E27FC236}">
                  <a16:creationId xmlns:a16="http://schemas.microsoft.com/office/drawing/2014/main" id="{73331B51-CEE4-46CB-80A5-0D0F441C5DF1}"/>
                </a:ext>
              </a:extLst>
            </p:cNvPr>
            <p:cNvSpPr/>
            <p:nvPr/>
          </p:nvSpPr>
          <p:spPr>
            <a:xfrm rot="5400000">
              <a:off x="17429478" y="3438693"/>
              <a:ext cx="1262743" cy="6749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箭头: 右 12">
              <a:extLst>
                <a:ext uri="{FF2B5EF4-FFF2-40B4-BE49-F238E27FC236}">
                  <a16:creationId xmlns:a16="http://schemas.microsoft.com/office/drawing/2014/main" id="{7AF6F1E4-3B64-4FAE-8454-1C815E1B0377}"/>
                </a:ext>
              </a:extLst>
            </p:cNvPr>
            <p:cNvSpPr/>
            <p:nvPr/>
          </p:nvSpPr>
          <p:spPr>
            <a:xfrm rot="10800000">
              <a:off x="14521543" y="4554527"/>
              <a:ext cx="1262743" cy="6749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EAEE638F-24E9-48CB-A1C5-781045D637C2}"/>
                </a:ext>
              </a:extLst>
            </p:cNvPr>
            <p:cNvSpPr/>
            <p:nvPr/>
          </p:nvSpPr>
          <p:spPr>
            <a:xfrm>
              <a:off x="10488386" y="4248060"/>
              <a:ext cx="3690257" cy="1430177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对产生，开始屏蔽加速电场</a:t>
              </a:r>
            </a:p>
          </p:txBody>
        </p:sp>
        <p:sp>
          <p:nvSpPr>
            <p:cNvPr id="15" name="箭头: 右 14">
              <a:extLst>
                <a:ext uri="{FF2B5EF4-FFF2-40B4-BE49-F238E27FC236}">
                  <a16:creationId xmlns:a16="http://schemas.microsoft.com/office/drawing/2014/main" id="{55DD910B-F9D5-4997-B766-5C1555FF8E1C}"/>
                </a:ext>
              </a:extLst>
            </p:cNvPr>
            <p:cNvSpPr/>
            <p:nvPr/>
          </p:nvSpPr>
          <p:spPr>
            <a:xfrm rot="16200000">
              <a:off x="11694503" y="3315704"/>
              <a:ext cx="1016767" cy="6749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5B9BD5"/>
              </a:solidFill>
              <a:prstDash val="solid"/>
              <a:miter lim="8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91439" rIns="91439" bIns="91439" numCol="1" spcCol="38100" rtlCol="0" anchor="ctr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985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16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1034142" y="900830"/>
            <a:ext cx="22000029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altLang="zh-CN" sz="4400" dirty="0">
                <a:solidFill>
                  <a:srgbClr val="000000"/>
                </a:solidFill>
              </a:rPr>
              <a:t>.1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）开放磁力线区的等离子体分布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02CAAF7-541F-4C3C-9D29-4B8857199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68" y="2052842"/>
            <a:ext cx="17922204" cy="1048750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4BB585B-5B2E-40C2-9101-2D042CACA1D8}"/>
              </a:ext>
            </a:extLst>
          </p:cNvPr>
          <p:cNvSpPr/>
          <p:nvPr/>
        </p:nvSpPr>
        <p:spPr>
          <a:xfrm>
            <a:off x="3439719" y="12569644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electron density</a:t>
            </a:r>
            <a:r>
              <a:rPr lang="en-US" altLang="zh-CN" dirty="0"/>
              <a:t>                                                     positron density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ED15404-08EB-4C8F-8616-C33730746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0396" y="3082553"/>
            <a:ext cx="5892138" cy="49728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CF31D4A-EC98-4D08-8A59-D0F3CF97FA21}"/>
              </a:ext>
            </a:extLst>
          </p:cNvPr>
          <p:cNvSpPr txBox="1"/>
          <p:nvPr/>
        </p:nvSpPr>
        <p:spPr>
          <a:xfrm>
            <a:off x="18607672" y="8654143"/>
            <a:ext cx="5090860" cy="2400655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正负电子主要集中在</a:t>
            </a: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>
                <a:solidFill>
                  <a:srgbClr val="000000"/>
                </a:solidFill>
              </a:rPr>
              <a:t>j</a:t>
            </a:r>
            <a:r>
              <a:rPr lang="en-US" altLang="zh-CN" baseline="-25000" dirty="0" err="1">
                <a:solidFill>
                  <a:srgbClr val="000000"/>
                </a:solidFill>
              </a:rPr>
              <a:t>mag</a:t>
            </a:r>
            <a:r>
              <a:rPr lang="en-US" altLang="zh-CN" dirty="0">
                <a:solidFill>
                  <a:srgbClr val="000000"/>
                </a:solidFill>
              </a:rPr>
              <a:t>/</a:t>
            </a:r>
            <a:r>
              <a:rPr lang="en-US" altLang="zh-CN" dirty="0" err="1">
                <a:solidFill>
                  <a:srgbClr val="000000"/>
                </a:solidFill>
              </a:rPr>
              <a:t>j</a:t>
            </a:r>
            <a:r>
              <a:rPr lang="en-US" altLang="zh-CN" baseline="-25000" dirty="0" err="1">
                <a:solidFill>
                  <a:srgbClr val="000000"/>
                </a:solidFill>
              </a:rPr>
              <a:t>GJ</a:t>
            </a:r>
            <a:r>
              <a:rPr lang="en-US" altLang="zh-CN" dirty="0">
                <a:solidFill>
                  <a:srgbClr val="000000"/>
                </a:solidFill>
              </a:rPr>
              <a:t> &gt; 0</a:t>
            </a:r>
            <a:r>
              <a:rPr lang="zh-CN" altLang="en-US" dirty="0">
                <a:solidFill>
                  <a:srgbClr val="000000"/>
                </a:solidFill>
              </a:rPr>
              <a:t>，尤其是</a:t>
            </a:r>
            <a:r>
              <a:rPr lang="en-US" altLang="zh-CN" dirty="0">
                <a:solidFill>
                  <a:srgbClr val="000000"/>
                </a:solidFill>
              </a:rPr>
              <a:t>&gt;1</a:t>
            </a:r>
            <a:r>
              <a:rPr lang="zh-CN" altLang="en-US" dirty="0">
                <a:solidFill>
                  <a:srgbClr val="000000"/>
                </a:solidFill>
              </a:rPr>
              <a:t>的位置。</a:t>
            </a:r>
            <a:endParaRPr lang="en-US" altLang="zh-CN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305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17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4BB585B-5B2E-40C2-9101-2D042CACA1D8}"/>
              </a:ext>
            </a:extLst>
          </p:cNvPr>
          <p:cNvSpPr/>
          <p:nvPr/>
        </p:nvSpPr>
        <p:spPr>
          <a:xfrm>
            <a:off x="3897086" y="12431493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proton density</a:t>
            </a:r>
            <a:r>
              <a:rPr lang="en-US" altLang="zh-CN" dirty="0"/>
              <a:t>                                                     total density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A2C8F2-2D73-4DB6-9D88-D62A9A982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20" y="1719561"/>
            <a:ext cx="17305199" cy="1027687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FE29523-96D6-466D-84C9-68BF69098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0396" y="3082553"/>
            <a:ext cx="5892138" cy="497287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FEA2D52-9F31-4A65-B427-3C1A59456231}"/>
              </a:ext>
            </a:extLst>
          </p:cNvPr>
          <p:cNvSpPr txBox="1"/>
          <p:nvPr/>
        </p:nvSpPr>
        <p:spPr>
          <a:xfrm>
            <a:off x="18607672" y="8654143"/>
            <a:ext cx="5090860" cy="18466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质子主要集中在</a:t>
            </a: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>
                <a:solidFill>
                  <a:srgbClr val="000000"/>
                </a:solidFill>
              </a:rPr>
              <a:t>j</a:t>
            </a:r>
            <a:r>
              <a:rPr lang="en-US" altLang="zh-CN" baseline="-25000" dirty="0" err="1">
                <a:solidFill>
                  <a:srgbClr val="000000"/>
                </a:solidFill>
              </a:rPr>
              <a:t>mag</a:t>
            </a:r>
            <a:r>
              <a:rPr lang="en-US" altLang="zh-CN" dirty="0">
                <a:solidFill>
                  <a:srgbClr val="000000"/>
                </a:solidFill>
              </a:rPr>
              <a:t>/</a:t>
            </a:r>
            <a:r>
              <a:rPr lang="en-US" altLang="zh-CN" dirty="0" err="1">
                <a:solidFill>
                  <a:srgbClr val="000000"/>
                </a:solidFill>
              </a:rPr>
              <a:t>j</a:t>
            </a:r>
            <a:r>
              <a:rPr lang="en-US" altLang="zh-CN" baseline="-25000" dirty="0" err="1">
                <a:solidFill>
                  <a:srgbClr val="000000"/>
                </a:solidFill>
              </a:rPr>
              <a:t>GJ</a:t>
            </a:r>
            <a:r>
              <a:rPr lang="en-US" altLang="zh-CN" dirty="0">
                <a:solidFill>
                  <a:srgbClr val="000000"/>
                </a:solidFill>
              </a:rPr>
              <a:t> &lt; 0</a:t>
            </a:r>
            <a:r>
              <a:rPr lang="zh-CN" altLang="en-US" dirty="0">
                <a:solidFill>
                  <a:srgbClr val="000000"/>
                </a:solidFill>
              </a:rPr>
              <a:t>的位置。</a:t>
            </a:r>
            <a:endParaRPr lang="en-US" altLang="zh-CN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63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18</a:t>
            </a:fld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9B253E4-5F83-452F-AFF6-C358EAD6D2BD}"/>
              </a:ext>
            </a:extLst>
          </p:cNvPr>
          <p:cNvGrpSpPr/>
          <p:nvPr/>
        </p:nvGrpSpPr>
        <p:grpSpPr>
          <a:xfrm>
            <a:off x="1828000" y="2875600"/>
            <a:ext cx="21113472" cy="8217634"/>
            <a:chOff x="978575" y="1079457"/>
            <a:chExt cx="21113472" cy="821763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EF93FDE9-05FE-4D70-9748-6EFE9D5B71D8}"/>
                </a:ext>
              </a:extLst>
            </p:cNvPr>
            <p:cNvSpPr/>
            <p:nvPr/>
          </p:nvSpPr>
          <p:spPr>
            <a:xfrm>
              <a:off x="978575" y="1079457"/>
              <a:ext cx="21113472" cy="82176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等离子体分布反映了把它们加速的电场的分布，而电场分布由电流分布决定。</a:t>
              </a: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定性理解电流驱动电场（例如参考</a:t>
              </a:r>
              <a:r>
                <a:rPr lang="en-US" altLang="zh-CN" sz="4800" dirty="0" err="1">
                  <a:solidFill>
                    <a:srgbClr val="000000"/>
                  </a:solidFill>
                  <a:sym typeface="Wingdings" panose="05000000000000000000" pitchFamily="2" charset="2"/>
                </a:rPr>
                <a:t>Philippov</a:t>
              </a:r>
              <a:r>
                <a:rPr lang="en-US" altLang="zh-CN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 &amp; Kramer 2022</a:t>
              </a: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）：</a:t>
              </a: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α &gt; 1 </a:t>
              </a: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和 </a:t>
              </a:r>
              <a:r>
                <a:rPr lang="en-US" altLang="zh-CN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α &lt; 0</a:t>
              </a: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对应的加速电场方向不同，一边加速电子产生</a:t>
              </a:r>
              <a:r>
                <a:rPr lang="en-US" altLang="zh-CN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pair production, </a:t>
              </a: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4800" dirty="0">
                  <a:solidFill>
                    <a:srgbClr val="000000"/>
                  </a:solidFill>
                  <a:sym typeface="Wingdings" panose="05000000000000000000" pitchFamily="2" charset="2"/>
                </a:rPr>
                <a:t>另一边把质子拉出来。</a:t>
              </a:r>
              <a:endParaRPr lang="en-US" altLang="zh-CN" sz="4800" dirty="0">
                <a:solidFill>
                  <a:srgbClr val="000000"/>
                </a:solidFill>
                <a:sym typeface="Wingdings" panose="05000000000000000000" pitchFamily="2" charset="2"/>
              </a:endParaRPr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B5A273A-6B9C-491A-B422-79F1C0945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8000" y="2430749"/>
              <a:ext cx="9810089" cy="1083067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4281BE0-F3F1-4699-9F49-8A13A70FE19F}"/>
                </a:ext>
              </a:extLst>
            </p:cNvPr>
            <p:cNvSpPr/>
            <p:nvPr/>
          </p:nvSpPr>
          <p:spPr>
            <a:xfrm>
              <a:off x="1828000" y="5246905"/>
              <a:ext cx="20193002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l-GR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0 &lt; α &lt; 1: (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mild relativistic </a:t>
              </a:r>
              <a:r>
                <a:rPr lang="el-GR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ρ=ρ_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GJ flow) or (ultra-relativistic </a:t>
              </a:r>
              <a:r>
                <a:rPr lang="el-GR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ρ&lt;ρ_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GJ flow) </a:t>
              </a:r>
              <a:r>
                <a:rPr lang="en-US" altLang="zh-CN" sz="4000" dirty="0">
                  <a:solidFill>
                    <a:srgbClr val="000000"/>
                  </a:solidFill>
                  <a:latin typeface="Wingdings-Regular"/>
                </a:rPr>
                <a:t>➔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no lack for charge</a:t>
              </a:r>
              <a:b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</a:br>
              <a:r>
                <a:rPr lang="el-GR" altLang="zh-CN" sz="4000" dirty="0">
                  <a:solidFill>
                    <a:srgbClr val="0070C0"/>
                  </a:solidFill>
                  <a:latin typeface="Calibri" panose="020F0502020204030204" pitchFamily="34" charset="0"/>
                </a:rPr>
                <a:t>α &gt; 1</a:t>
              </a:r>
              <a:r>
                <a:rPr lang="el-GR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: |ρ|&gt;|ρ_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GJ| flow </a:t>
              </a:r>
              <a:r>
                <a:rPr lang="en-US" altLang="zh-CN" sz="4000" dirty="0">
                  <a:solidFill>
                    <a:srgbClr val="000000"/>
                  </a:solidFill>
                  <a:latin typeface="Wingdings-Regular"/>
                </a:rPr>
                <a:t>➔ 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charge starvation </a:t>
              </a:r>
              <a:r>
                <a:rPr lang="en-US" altLang="zh-CN" sz="4000" dirty="0">
                  <a:solidFill>
                    <a:srgbClr val="000000"/>
                  </a:solidFill>
                  <a:latin typeface="Wingdings-Regular"/>
                </a:rPr>
                <a:t>➔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parallel electric field arises</a:t>
              </a:r>
              <a:b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</a:br>
              <a:r>
                <a:rPr lang="el-GR" altLang="zh-CN" sz="4000" dirty="0">
                  <a:solidFill>
                    <a:srgbClr val="0070C0"/>
                  </a:solidFill>
                  <a:latin typeface="Calibri" panose="020F0502020204030204" pitchFamily="34" charset="0"/>
                </a:rPr>
                <a:t>α &lt; 0</a:t>
              </a:r>
              <a:r>
                <a:rPr lang="el-GR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: 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net charge decrease </a:t>
              </a:r>
              <a:r>
                <a:rPr lang="en-US" altLang="zh-CN" sz="4000" dirty="0">
                  <a:solidFill>
                    <a:srgbClr val="000000"/>
                  </a:solidFill>
                  <a:latin typeface="Wingdings-Regular"/>
                </a:rPr>
                <a:t>➔ 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charge starvation </a:t>
              </a:r>
              <a:r>
                <a:rPr lang="en-US" altLang="zh-CN" sz="4000" dirty="0">
                  <a:solidFill>
                    <a:srgbClr val="000000"/>
                  </a:solidFill>
                  <a:latin typeface="Wingdings-Regular"/>
                </a:rPr>
                <a:t>➔</a:t>
              </a:r>
              <a:r>
                <a:rPr lang="en-US" altLang="zh-CN" sz="4000" dirty="0">
                  <a:solidFill>
                    <a:srgbClr val="000000"/>
                  </a:solidFill>
                  <a:latin typeface="Calibri" panose="020F0502020204030204" pitchFamily="34" charset="0"/>
                </a:rPr>
                <a:t>parallel electric field arises</a:t>
              </a:r>
              <a:r>
                <a:rPr lang="en-US" altLang="zh-CN" sz="4000" dirty="0"/>
                <a:t> </a:t>
              </a:r>
              <a:endParaRPr lang="zh-CN" altLang="en-US" sz="4000" dirty="0"/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64FD8B1C-E7DC-4F7A-B95D-4FF488C64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75905" y="4065109"/>
              <a:ext cx="3619048" cy="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9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19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707571" y="900829"/>
            <a:ext cx="22000029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altLang="zh-CN" sz="4400" dirty="0">
                <a:solidFill>
                  <a:srgbClr val="000000"/>
                </a:solidFill>
              </a:rPr>
              <a:t>.2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</a:t>
            </a:r>
            <a:r>
              <a:rPr lang="zh-CN" altLang="en-US" sz="4400" dirty="0">
                <a:solidFill>
                  <a:srgbClr val="000000"/>
                </a:solidFill>
              </a:rPr>
              <a:t>平行于磁场方向的电场和坡印廷流的分布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4BB585B-5B2E-40C2-9101-2D042CACA1D8}"/>
              </a:ext>
            </a:extLst>
          </p:cNvPr>
          <p:cNvSpPr/>
          <p:nvPr/>
        </p:nvSpPr>
        <p:spPr>
          <a:xfrm>
            <a:off x="3439719" y="12569644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electron density</a:t>
            </a:r>
            <a:r>
              <a:rPr lang="en-US" altLang="zh-CN" dirty="0"/>
              <a:t>                                                     positron density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605642-968D-40D3-8D2D-768663F12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95" y="2209096"/>
            <a:ext cx="16881763" cy="101466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E191756-F324-4167-8865-FE64B1E57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8572" y="760261"/>
            <a:ext cx="8685714" cy="1200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B01CEA9F-FD94-48CE-8475-64CB27CCA94E}"/>
              </a:ext>
            </a:extLst>
          </p:cNvPr>
          <p:cNvSpPr/>
          <p:nvPr/>
        </p:nvSpPr>
        <p:spPr>
          <a:xfrm>
            <a:off x="2100943" y="10123714"/>
            <a:ext cx="5627914" cy="1807029"/>
          </a:xfrm>
          <a:prstGeom prst="roundRect">
            <a:avLst/>
          </a:prstGeom>
          <a:noFill/>
          <a:ln w="76200" cap="flat">
            <a:solidFill>
              <a:srgbClr val="FF0000"/>
            </a:solidFill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65108E-C2F1-402E-B274-0906D1B52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16440" y="4535552"/>
            <a:ext cx="6497446" cy="639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0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99CE83F-8A18-4803-8FF5-71AA852C2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8057" y="2425267"/>
            <a:ext cx="6047573" cy="4432734"/>
          </a:xfrm>
          <a:prstGeom prst="rect">
            <a:avLst/>
          </a:prstGeom>
        </p:spPr>
      </p:pic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999671" y="2040912"/>
            <a:ext cx="21872300" cy="3570206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脉冲星射电辐射基本特征：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· </a:t>
            </a:r>
            <a:r>
              <a:rPr lang="zh-CN" altLang="en-US" sz="4400" dirty="0">
                <a:solidFill>
                  <a:srgbClr val="000000"/>
                </a:solidFill>
              </a:rPr>
              <a:t>很好的周期性（典型</a:t>
            </a:r>
            <a:r>
              <a:rPr lang="en-US" altLang="zh-CN" sz="4400" dirty="0">
                <a:solidFill>
                  <a:srgbClr val="000000"/>
                </a:solidFill>
              </a:rPr>
              <a:t>Q</a:t>
            </a:r>
            <a:r>
              <a:rPr lang="zh-CN" altLang="en-US" sz="4400" dirty="0">
                <a:solidFill>
                  <a:srgbClr val="000000"/>
                </a:solidFill>
              </a:rPr>
              <a:t>值为</a:t>
            </a:r>
            <a:r>
              <a:rPr lang="en-US" altLang="zh-CN" sz="4400" dirty="0">
                <a:solidFill>
                  <a:srgbClr val="000000"/>
                </a:solidFill>
              </a:rPr>
              <a:t>10</a:t>
            </a:r>
            <a:r>
              <a:rPr lang="en-US" altLang="zh-CN" sz="4400" baseline="30000" dirty="0">
                <a:solidFill>
                  <a:srgbClr val="000000"/>
                </a:solidFill>
              </a:rPr>
              <a:t>11</a:t>
            </a:r>
            <a:r>
              <a:rPr lang="zh-CN" altLang="en-US" sz="4400" baseline="30000" dirty="0">
                <a:solidFill>
                  <a:srgbClr val="000000"/>
                </a:solidFill>
              </a:rPr>
              <a:t>  </a:t>
            </a:r>
            <a:r>
              <a:rPr lang="en-US" altLang="zh-CN" sz="4400" dirty="0">
                <a:solidFill>
                  <a:srgbClr val="000000"/>
                </a:solidFill>
              </a:rPr>
              <a:t>from Michel 1982 review</a:t>
            </a:r>
            <a:r>
              <a:rPr lang="zh-CN" altLang="en-US" sz="4400" dirty="0">
                <a:solidFill>
                  <a:srgbClr val="000000"/>
                </a:solidFill>
              </a:rPr>
              <a:t>）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· </a:t>
            </a:r>
            <a:r>
              <a:rPr lang="zh-CN" altLang="en-US" sz="4400" dirty="0">
                <a:solidFill>
                  <a:srgbClr val="000000"/>
                </a:solidFill>
              </a:rPr>
              <a:t>占空比一般较小（</a:t>
            </a:r>
            <a:r>
              <a:rPr lang="en-US" altLang="zh-CN" sz="4400" dirty="0">
                <a:solidFill>
                  <a:srgbClr val="000000"/>
                </a:solidFill>
              </a:rPr>
              <a:t>~10%</a:t>
            </a:r>
            <a:r>
              <a:rPr lang="zh-CN" altLang="en-US" sz="4400" dirty="0">
                <a:solidFill>
                  <a:srgbClr val="000000"/>
                </a:solidFill>
              </a:rPr>
              <a:t>）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· </a:t>
            </a:r>
            <a:r>
              <a:rPr lang="zh-CN" altLang="en-US" sz="4400" dirty="0">
                <a:solidFill>
                  <a:srgbClr val="000000"/>
                </a:solidFill>
              </a:rPr>
              <a:t>可以是单峰、双峰、多峰结构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· </a:t>
            </a:r>
            <a:r>
              <a:rPr lang="zh-CN" altLang="en-US" sz="4400" dirty="0">
                <a:solidFill>
                  <a:srgbClr val="000000"/>
                </a:solidFill>
              </a:rPr>
              <a:t>显著偏振（偏振度大于</a:t>
            </a:r>
            <a:r>
              <a:rPr lang="en-US" altLang="zh-CN" sz="4400" dirty="0">
                <a:solidFill>
                  <a:srgbClr val="000000"/>
                </a:solidFill>
              </a:rPr>
              <a:t>0.1</a:t>
            </a:r>
            <a:r>
              <a:rPr lang="zh-CN" altLang="en-US" sz="4400" dirty="0">
                <a:solidFill>
                  <a:srgbClr val="000000"/>
                </a:solidFill>
              </a:rPr>
              <a:t>），其中线偏振成分一般大于圆偏振成分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CAC831A-A3AE-4C96-8EF4-80B250393D64}"/>
              </a:ext>
            </a:extLst>
          </p:cNvPr>
          <p:cNvSpPr txBox="1"/>
          <p:nvPr/>
        </p:nvSpPr>
        <p:spPr>
          <a:xfrm>
            <a:off x="892628" y="473190"/>
            <a:ext cx="13748658" cy="141577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1. Introduction</a:t>
            </a:r>
            <a:endParaRPr kumimoji="0" lang="zh-CN" alt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https://psr.pku.edu.cn/wp-content/uploads/2016/03/test4.gif">
            <a:extLst>
              <a:ext uri="{FF2B5EF4-FFF2-40B4-BE49-F238E27FC236}">
                <a16:creationId xmlns:a16="http://schemas.microsoft.com/office/drawing/2014/main" id="{4622B443-0129-4F96-A02D-AE798EE5531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2653" y="510468"/>
            <a:ext cx="7593518" cy="1599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6029B62-B989-46DC-AF6D-008B7E4460B8}"/>
              </a:ext>
            </a:extLst>
          </p:cNvPr>
          <p:cNvSpPr/>
          <p:nvPr/>
        </p:nvSpPr>
        <p:spPr>
          <a:xfrm>
            <a:off x="14932653" y="2056278"/>
            <a:ext cx="45945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https://psr.pku.edu.cn/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9CDA0C9-9076-45BB-8511-897F1F987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1467" y="5776061"/>
            <a:ext cx="8321104" cy="66186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7138B6B-07AA-4EDA-AC17-BA5B44C4AD07}"/>
              </a:ext>
            </a:extLst>
          </p:cNvPr>
          <p:cNvSpPr txBox="1"/>
          <p:nvPr/>
        </p:nvSpPr>
        <p:spPr>
          <a:xfrm>
            <a:off x="2334591" y="12554383"/>
            <a:ext cx="9656419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J0631+1036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的积分轮廓（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775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个脉冲叠加）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C89312-3968-4A60-854A-3E0F00AE8C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9407" y="7827368"/>
            <a:ext cx="6650393" cy="42922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AF080C7-3E7E-46D5-B77A-0A36C8579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64837" y="7851128"/>
            <a:ext cx="6435830" cy="413940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C00959D-02FE-4A5B-8F7C-E54548B9BACB}"/>
              </a:ext>
            </a:extLst>
          </p:cNvPr>
          <p:cNvSpPr txBox="1"/>
          <p:nvPr/>
        </p:nvSpPr>
        <p:spPr>
          <a:xfrm>
            <a:off x="15537165" y="12185052"/>
            <a:ext cx="7571410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J0631+1036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的两个单脉冲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67483DE-C123-4142-B326-FCDD6D6D25C0}"/>
              </a:ext>
            </a:extLst>
          </p:cNvPr>
          <p:cNvSpPr txBox="1"/>
          <p:nvPr/>
        </p:nvSpPr>
        <p:spPr>
          <a:xfrm>
            <a:off x="18473297" y="3221380"/>
            <a:ext cx="1457448" cy="116954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dirty="0">
                <a:solidFill>
                  <a:srgbClr val="000000"/>
                </a:solidFill>
              </a:rPr>
              <a:t>椭率角</a:t>
            </a:r>
            <a:endParaRPr lang="en-US" altLang="zh-CN" sz="32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(EA</a:t>
            </a:r>
            <a:r>
              <a:rPr lang="en-US" altLang="zh-CN" sz="3200" dirty="0">
                <a:solidFill>
                  <a:srgbClr val="000000"/>
                </a:solidFill>
              </a:rPr>
              <a:t>,</a:t>
            </a:r>
            <a:r>
              <a:rPr lang="zh-CN" altLang="en-US" sz="3200" dirty="0">
                <a:solidFill>
                  <a:srgbClr val="000000"/>
                </a:solidFill>
              </a:rPr>
              <a:t> </a:t>
            </a:r>
            <a:r>
              <a:rPr lang="el-GR" altLang="zh-CN" sz="3200" dirty="0">
                <a:solidFill>
                  <a:srgbClr val="000000"/>
                </a:solidFill>
              </a:rPr>
              <a:t>χ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B360AD3-F132-4F1A-8286-97D6B27A3EB1}"/>
              </a:ext>
            </a:extLst>
          </p:cNvPr>
          <p:cNvSpPr txBox="1"/>
          <p:nvPr/>
        </p:nvSpPr>
        <p:spPr>
          <a:xfrm>
            <a:off x="21930276" y="5254502"/>
            <a:ext cx="2236508" cy="116954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dirty="0">
                <a:solidFill>
                  <a:srgbClr val="000000"/>
                </a:solidFill>
              </a:rPr>
              <a:t>偏振位置角</a:t>
            </a:r>
            <a:endParaRPr lang="en-US" altLang="zh-CN" sz="32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(PA</a:t>
            </a:r>
            <a:r>
              <a:rPr lang="en-US" altLang="zh-CN" sz="3200" dirty="0">
                <a:solidFill>
                  <a:srgbClr val="000000"/>
                </a:solidFill>
              </a:rPr>
              <a:t>,</a:t>
            </a:r>
            <a:r>
              <a:rPr lang="zh-CN" altLang="en-US" sz="3200" dirty="0">
                <a:solidFill>
                  <a:srgbClr val="000000"/>
                </a:solidFill>
              </a:rPr>
              <a:t> </a:t>
            </a:r>
            <a:r>
              <a:rPr lang="en-US" altLang="zh-CN" sz="3200" dirty="0">
                <a:solidFill>
                  <a:srgbClr val="000000"/>
                </a:solidFill>
              </a:rPr>
              <a:t>ψ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55F6D7-14A9-4968-A7C9-50552DC293C8}"/>
              </a:ext>
            </a:extLst>
          </p:cNvPr>
          <p:cNvSpPr txBox="1"/>
          <p:nvPr/>
        </p:nvSpPr>
        <p:spPr>
          <a:xfrm>
            <a:off x="18222580" y="6616229"/>
            <a:ext cx="4920343" cy="116954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dirty="0">
                <a:solidFill>
                  <a:srgbClr val="000000"/>
                </a:solidFill>
              </a:rPr>
              <a:t>椭圆偏振面的参数</a:t>
            </a:r>
            <a:endParaRPr lang="en-US" altLang="zh-CN" sz="3200" dirty="0">
              <a:solidFill>
                <a:srgbClr val="000000"/>
              </a:solidFill>
            </a:endParaRPr>
          </a:p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dirty="0">
                <a:solidFill>
                  <a:srgbClr val="000000"/>
                </a:solidFill>
              </a:rPr>
              <a:t>摘自</a:t>
            </a:r>
            <a:r>
              <a:rPr lang="en-US" altLang="zh-CN" sz="3200" dirty="0">
                <a:solidFill>
                  <a:srgbClr val="000000"/>
                </a:solidFill>
              </a:rPr>
              <a:t>《</a:t>
            </a:r>
            <a:r>
              <a:rPr lang="zh-CN" altLang="en-US" sz="3200" dirty="0">
                <a:solidFill>
                  <a:srgbClr val="000000"/>
                </a:solidFill>
              </a:rPr>
              <a:t>射电天文工具</a:t>
            </a:r>
            <a:r>
              <a:rPr lang="en-US" altLang="zh-CN" sz="3200" dirty="0">
                <a:solidFill>
                  <a:srgbClr val="000000"/>
                </a:solidFill>
              </a:rPr>
              <a:t>》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982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20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195942" y="362585"/>
            <a:ext cx="22000029" cy="153888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2.1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</a:t>
            </a:r>
            <a:r>
              <a:rPr lang="zh-CN" altLang="en-US" sz="4400" dirty="0">
                <a:solidFill>
                  <a:srgbClr val="000000"/>
                </a:solidFill>
              </a:rPr>
              <a:t>出射电磁波偏振的分布</a:t>
            </a:r>
            <a:r>
              <a:rPr lang="en-US" altLang="zh-CN" sz="4400" dirty="0">
                <a:solidFill>
                  <a:srgbClr val="000000"/>
                </a:solidFill>
              </a:rPr>
              <a:t>——</a:t>
            </a:r>
            <a:r>
              <a:rPr lang="zh-CN" altLang="en-US" sz="4400" dirty="0">
                <a:solidFill>
                  <a:srgbClr val="000000"/>
                </a:solidFill>
              </a:rPr>
              <a:t>以</a:t>
            </a:r>
            <a:r>
              <a:rPr lang="en-US" altLang="zh-CN" sz="4400" dirty="0">
                <a:solidFill>
                  <a:srgbClr val="000000"/>
                </a:solidFill>
              </a:rPr>
              <a:t>Stokes</a:t>
            </a:r>
            <a:r>
              <a:rPr lang="zh-CN" altLang="en-US" sz="4400" dirty="0">
                <a:solidFill>
                  <a:srgbClr val="000000"/>
                </a:solidFill>
              </a:rPr>
              <a:t>参数表示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          选取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2160m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处的一个截面，计算通过这个截面的电磁波的偏振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8999A1C-5A80-441E-9E4C-BC0EA44D5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88" y="1796144"/>
            <a:ext cx="13308541" cy="116558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B980586-7D23-4C1F-AA7D-D343A2FFE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8657" y="3806057"/>
            <a:ext cx="6967943" cy="35292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2982A64-0164-4813-ACE5-9F9E96B65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68199" y="7912470"/>
            <a:ext cx="4609858" cy="54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5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21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8999A1C-5A80-441E-9E4C-BC0EA44D5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88" y="1796144"/>
            <a:ext cx="13308541" cy="1165584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8005FE8-B5E6-4569-8E22-8993A61A7688}"/>
              </a:ext>
            </a:extLst>
          </p:cNvPr>
          <p:cNvSpPr txBox="1"/>
          <p:nvPr/>
        </p:nvSpPr>
        <p:spPr>
          <a:xfrm>
            <a:off x="14728371" y="8584288"/>
            <a:ext cx="9492343" cy="4493536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的形状</a:t>
            </a:r>
            <a:r>
              <a:rPr lang="zh-CN" altLang="en-US" sz="4000" dirty="0">
                <a:solidFill>
                  <a:srgbClr val="000000"/>
                </a:solidFill>
              </a:rPr>
              <a:t>：反映了两部分成分的辐射，</a:t>
            </a: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高密度区域和低密度区域。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偏振面沿等离子体密度梯度方向。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000" dirty="0">
                <a:solidFill>
                  <a:srgbClr val="000000"/>
                </a:solidFill>
              </a:rPr>
              <a:t>密度梯度在传播方向上的变化导致了一个</a:t>
            </a: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小的圆偏振成分。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A27D928-63D6-4921-9FD3-F718F3568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6518" y="1967026"/>
            <a:ext cx="6613511" cy="650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69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22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272142" y="623842"/>
            <a:ext cx="22000029" cy="153888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2.2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）出射截面上坡印廷流的分布（小黑线代表偏振方向）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              紫色虚线代表最外开放磁力线，橙色箭头线代表可能的视线扫过位置（见下页）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85BEBF-ACF4-4233-B668-25C6A9390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28" y="2940400"/>
            <a:ext cx="11584525" cy="950761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43B256-BCB1-423F-BC8E-F9751626B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0" y="2940400"/>
            <a:ext cx="11462657" cy="1033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0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23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272142" y="623842"/>
            <a:ext cx="22000029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）脉冲轮廓与偏振位置角曲线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57A2FFB-608F-4244-BC65-88A42B95E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42" y="1458686"/>
            <a:ext cx="17907324" cy="1194507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99F4ED3-03C1-43FB-8F07-F890982F7E17}"/>
              </a:ext>
            </a:extLst>
          </p:cNvPr>
          <p:cNvSpPr txBox="1"/>
          <p:nvPr/>
        </p:nvSpPr>
        <p:spPr>
          <a:xfrm>
            <a:off x="19224803" y="2327222"/>
            <a:ext cx="4223658" cy="2954653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单峰和双峰结构。</a:t>
            </a:r>
            <a:endParaRPr lang="en-US" altLang="zh-CN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中心区域偏振位置角像</a:t>
            </a:r>
            <a:r>
              <a:rPr lang="en-US" altLang="zh-CN" dirty="0">
                <a:solidFill>
                  <a:srgbClr val="000000"/>
                </a:solidFill>
              </a:rPr>
              <a:t>RVM</a:t>
            </a:r>
            <a:r>
              <a:rPr lang="zh-CN" altLang="en-US" dirty="0">
                <a:solidFill>
                  <a:srgbClr val="000000"/>
                </a:solidFill>
              </a:rPr>
              <a:t>，但拟合出来结果对不上。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AE829E6-AAF2-4448-8176-0BC400D51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9877" y="6259373"/>
            <a:ext cx="5608693" cy="511842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E1D80FF-108A-41DC-89D3-9FD8AF6DD253}"/>
              </a:ext>
            </a:extLst>
          </p:cNvPr>
          <p:cNvSpPr/>
          <p:nvPr/>
        </p:nvSpPr>
        <p:spPr>
          <a:xfrm>
            <a:off x="19224803" y="11377796"/>
            <a:ext cx="42960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000000"/>
                </a:solidFill>
                <a:latin typeface="Calibri" panose="020F0502020204030204" pitchFamily="34" charset="0"/>
              </a:rPr>
              <a:t>Noutsos</a:t>
            </a:r>
            <a:r>
              <a:rPr lang="en-US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 et al. 2012</a:t>
            </a:r>
          </a:p>
          <a:p>
            <a:r>
              <a:rPr lang="en-US" altLang="zh-CN" dirty="0" err="1">
                <a:solidFill>
                  <a:srgbClr val="000000"/>
                </a:solidFill>
                <a:latin typeface="Calibri" panose="020F0502020204030204" pitchFamily="34" charset="0"/>
              </a:rPr>
              <a:t>RotatingVectorModel</a:t>
            </a:r>
            <a:r>
              <a:rPr lang="zh-CN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示意图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563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24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272142" y="623842"/>
            <a:ext cx="22000029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4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）总强度的</a:t>
            </a:r>
            <a:r>
              <a:rPr lang="zh-CN" altLang="en-US" sz="4400" dirty="0">
                <a:solidFill>
                  <a:srgbClr val="000000"/>
                </a:solidFill>
              </a:rPr>
              <a:t>能谱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9F4ED3-03C1-43FB-8F07-F890982F7E17}"/>
              </a:ext>
            </a:extLst>
          </p:cNvPr>
          <p:cNvSpPr txBox="1"/>
          <p:nvPr/>
        </p:nvSpPr>
        <p:spPr>
          <a:xfrm>
            <a:off x="14880773" y="5963597"/>
            <a:ext cx="7369627" cy="221598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在等离子体频率附近达到最大值，在高于等离子体频率的区间呈现幂指数谱。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37B54F-B7E5-4C08-8602-5C7B5387F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837" y="1760500"/>
            <a:ext cx="10636247" cy="1141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2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25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169C52-AB08-43D5-BF00-37A9F6A2354E}"/>
              </a:ext>
            </a:extLst>
          </p:cNvPr>
          <p:cNvSpPr txBox="1"/>
          <p:nvPr/>
        </p:nvSpPr>
        <p:spPr>
          <a:xfrm>
            <a:off x="272142" y="623842"/>
            <a:ext cx="22000029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（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）总强度在时域的变化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9F4ED3-03C1-43FB-8F07-F890982F7E17}"/>
              </a:ext>
            </a:extLst>
          </p:cNvPr>
          <p:cNvSpPr txBox="1"/>
          <p:nvPr/>
        </p:nvSpPr>
        <p:spPr>
          <a:xfrm>
            <a:off x="14880773" y="5963597"/>
            <a:ext cx="7369627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变化时间尺度为微秒量级。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2F9E8B-03D7-42B8-B5B4-117A9E423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095" y="2695971"/>
            <a:ext cx="12605105" cy="904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2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26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A84E237-5CAE-4E15-B499-A78D24EF7943}"/>
              </a:ext>
            </a:extLst>
          </p:cNvPr>
          <p:cNvSpPr txBox="1"/>
          <p:nvPr/>
        </p:nvSpPr>
        <p:spPr>
          <a:xfrm>
            <a:off x="892628" y="473190"/>
            <a:ext cx="13748658" cy="141577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en-US" altLang="zh-CN" sz="8000" b="1" dirty="0">
                <a:solidFill>
                  <a:srgbClr val="000000"/>
                </a:solidFill>
              </a:rPr>
              <a:t>Discussions &amp; Conclusion</a:t>
            </a:r>
            <a:endParaRPr kumimoji="0" lang="zh-CN" alt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046C1B1-7F92-42B9-B1C5-939904E44744}"/>
              </a:ext>
            </a:extLst>
          </p:cNvPr>
          <p:cNvSpPr txBox="1"/>
          <p:nvPr/>
        </p:nvSpPr>
        <p:spPr>
          <a:xfrm>
            <a:off x="1371602" y="3405454"/>
            <a:ext cx="21205370" cy="76328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几点讨论：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1</a:t>
            </a:r>
            <a:r>
              <a:rPr lang="zh-CN" altLang="en-US" sz="4400" dirty="0">
                <a:solidFill>
                  <a:srgbClr val="000000"/>
                </a:solidFill>
              </a:rPr>
              <a:t>）模拟得到的强度时变一般远小于脉冲星微结构的时变尺度 </a:t>
            </a:r>
            <a:r>
              <a:rPr lang="en-US" altLang="zh-CN" sz="4400" dirty="0">
                <a:solidFill>
                  <a:srgbClr val="000000"/>
                </a:solidFill>
              </a:rPr>
              <a:t>(</a:t>
            </a:r>
            <a:r>
              <a:rPr lang="zh-CN" altLang="en-US" sz="4400" dirty="0">
                <a:solidFill>
                  <a:srgbClr val="000000"/>
                </a:solidFill>
              </a:rPr>
              <a:t>毫秒</a:t>
            </a:r>
            <a:r>
              <a:rPr lang="en-US" altLang="zh-CN" sz="4400" dirty="0">
                <a:solidFill>
                  <a:srgbClr val="000000"/>
                </a:solidFill>
              </a:rPr>
              <a:t>)</a:t>
            </a:r>
            <a:r>
              <a:rPr lang="zh-CN" altLang="en-US" sz="4400" dirty="0">
                <a:solidFill>
                  <a:srgbClr val="000000"/>
                </a:solidFill>
              </a:rPr>
              <a:t>，这里无法做直接的对应；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</a:t>
            </a:r>
            <a:r>
              <a:rPr lang="zh-CN" altLang="en-US" sz="4400" dirty="0">
                <a:solidFill>
                  <a:srgbClr val="000000"/>
                </a:solidFill>
              </a:rPr>
              <a:t>）模拟得到的偏振受等离子体密度梯度的控制，与</a:t>
            </a:r>
            <a:r>
              <a:rPr lang="en-US" altLang="zh-CN" sz="4400" dirty="0">
                <a:solidFill>
                  <a:srgbClr val="000000"/>
                </a:solidFill>
              </a:rPr>
              <a:t>RVM</a:t>
            </a:r>
            <a:r>
              <a:rPr lang="zh-CN" altLang="en-US" sz="4400" dirty="0">
                <a:solidFill>
                  <a:srgbClr val="000000"/>
                </a:solidFill>
              </a:rPr>
              <a:t>有偏差，使用</a:t>
            </a:r>
            <a:r>
              <a:rPr lang="en-US" altLang="zh-CN" sz="4400" dirty="0">
                <a:solidFill>
                  <a:srgbClr val="000000"/>
                </a:solidFill>
              </a:rPr>
              <a:t>RVM</a:t>
            </a:r>
            <a:r>
              <a:rPr lang="zh-CN" altLang="en-US" sz="4400" dirty="0">
                <a:solidFill>
                  <a:srgbClr val="000000"/>
                </a:solidFill>
              </a:rPr>
              <a:t>需谨慎；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3</a:t>
            </a:r>
            <a:r>
              <a:rPr lang="zh-CN" altLang="en-US" sz="4400" dirty="0">
                <a:solidFill>
                  <a:srgbClr val="000000"/>
                </a:solidFill>
              </a:rPr>
              <a:t>）模拟得到的偏振没有考虑后续的传播效应，而传播效应可能带来更大的圆偏振；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4</a:t>
            </a:r>
            <a:r>
              <a:rPr lang="zh-CN" altLang="en-US" sz="4400" dirty="0">
                <a:solidFill>
                  <a:srgbClr val="000000"/>
                </a:solidFill>
              </a:rPr>
              <a:t>）模拟没有得到</a:t>
            </a:r>
            <a:r>
              <a:rPr lang="en-US" altLang="zh-CN" sz="4400" dirty="0">
                <a:solidFill>
                  <a:srgbClr val="000000"/>
                </a:solidFill>
              </a:rPr>
              <a:t>Radius-to-Frequency Mapping</a:t>
            </a:r>
            <a:r>
              <a:rPr lang="zh-CN" altLang="en-US" sz="4400" dirty="0">
                <a:solidFill>
                  <a:srgbClr val="000000"/>
                </a:solidFill>
              </a:rPr>
              <a:t>，即不同频率的辐射不一定来自不同辐射高度。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主要结论：</a:t>
            </a:r>
            <a:r>
              <a:rPr lang="en-US" altLang="zh-CN" sz="4400" dirty="0">
                <a:solidFill>
                  <a:srgbClr val="000000"/>
                </a:solidFill>
              </a:rPr>
              <a:t>3D PIC</a:t>
            </a:r>
            <a:r>
              <a:rPr lang="zh-CN" altLang="en-US" sz="4400" dirty="0">
                <a:solidFill>
                  <a:srgbClr val="000000"/>
                </a:solidFill>
              </a:rPr>
              <a:t>模拟得到脉冲星极冠区射电相干辐射，其偏振主要由等离子体分布决定。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42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27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046C1B1-7F92-42B9-B1C5-939904E44744}"/>
              </a:ext>
            </a:extLst>
          </p:cNvPr>
          <p:cNvSpPr txBox="1"/>
          <p:nvPr/>
        </p:nvSpPr>
        <p:spPr>
          <a:xfrm>
            <a:off x="707573" y="705796"/>
            <a:ext cx="21205370" cy="86177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一点思考：脉冲星磁层的理论研究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75B04B82-55C0-41AF-8DAD-EA83249333D2}"/>
              </a:ext>
            </a:extLst>
          </p:cNvPr>
          <p:cNvCxnSpPr/>
          <p:nvPr/>
        </p:nvCxnSpPr>
        <p:spPr>
          <a:xfrm>
            <a:off x="4408714" y="6945086"/>
            <a:ext cx="14859000" cy="0"/>
          </a:xfrm>
          <a:prstGeom prst="straightConnector1">
            <a:avLst/>
          </a:prstGeom>
          <a:noFill/>
          <a:ln w="76200" cap="flat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80CD878-9453-4695-AA4A-CD9A3DD3C155}"/>
              </a:ext>
            </a:extLst>
          </p:cNvPr>
          <p:cNvCxnSpPr>
            <a:cxnSpLocks/>
          </p:cNvCxnSpPr>
          <p:nvPr/>
        </p:nvCxnSpPr>
        <p:spPr>
          <a:xfrm>
            <a:off x="11647715" y="1783482"/>
            <a:ext cx="0" cy="10648892"/>
          </a:xfrm>
          <a:prstGeom prst="straightConnector1">
            <a:avLst/>
          </a:prstGeom>
          <a:noFill/>
          <a:ln w="76200" cap="flat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69DDC13-E316-4473-B7E3-CD7364B973CC}"/>
              </a:ext>
            </a:extLst>
          </p:cNvPr>
          <p:cNvSpPr txBox="1"/>
          <p:nvPr/>
        </p:nvSpPr>
        <p:spPr>
          <a:xfrm>
            <a:off x="3472543" y="6997504"/>
            <a:ext cx="2601682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解析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C1561A-B16B-4CD8-8D83-BC1C6F4FBD3B}"/>
              </a:ext>
            </a:extLst>
          </p:cNvPr>
          <p:cNvSpPr txBox="1"/>
          <p:nvPr/>
        </p:nvSpPr>
        <p:spPr>
          <a:xfrm>
            <a:off x="18766971" y="6997504"/>
            <a:ext cx="2601682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模拟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7B3F648-E04A-4C0A-8CD3-1B382498AB5C}"/>
              </a:ext>
            </a:extLst>
          </p:cNvPr>
          <p:cNvSpPr txBox="1"/>
          <p:nvPr/>
        </p:nvSpPr>
        <p:spPr>
          <a:xfrm>
            <a:off x="11838214" y="1100448"/>
            <a:ext cx="2601682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局域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BFECE25-82DA-4AC0-889F-4A304FFD45DB}"/>
              </a:ext>
            </a:extLst>
          </p:cNvPr>
          <p:cNvSpPr txBox="1"/>
          <p:nvPr/>
        </p:nvSpPr>
        <p:spPr>
          <a:xfrm>
            <a:off x="11838214" y="12246221"/>
            <a:ext cx="2601682" cy="73866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全局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724752F-E208-4BED-92D2-8BA790F7496B}"/>
              </a:ext>
            </a:extLst>
          </p:cNvPr>
          <p:cNvSpPr txBox="1"/>
          <p:nvPr/>
        </p:nvSpPr>
        <p:spPr>
          <a:xfrm>
            <a:off x="5415644" y="8145544"/>
            <a:ext cx="5225141" cy="18466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基本不可能。</a:t>
            </a: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磁层每个位置的物理过程</a:t>
            </a:r>
            <a:endParaRPr lang="en-US" altLang="zh-CN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都不够确定。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485FFC9-A4F3-4F7C-964A-7C271123706A}"/>
              </a:ext>
            </a:extLst>
          </p:cNvPr>
          <p:cNvSpPr txBox="1"/>
          <p:nvPr/>
        </p:nvSpPr>
        <p:spPr>
          <a:xfrm>
            <a:off x="5415644" y="3641220"/>
            <a:ext cx="5225141" cy="18466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可以做一些，例如磁层传播效应，或者特定辐射机制的研究。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0EBCA04-3DC8-40B4-BE6C-DD2A02719FC1}"/>
              </a:ext>
            </a:extLst>
          </p:cNvPr>
          <p:cNvSpPr txBox="1"/>
          <p:nvPr/>
        </p:nvSpPr>
        <p:spPr>
          <a:xfrm>
            <a:off x="13296901" y="3713855"/>
            <a:ext cx="5225141" cy="18466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近年来很多研究，尤其是关于磁层特定区域的辐射机制。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16D5DCF-5F97-440A-9F7E-D65CE8AB18F4}"/>
              </a:ext>
            </a:extLst>
          </p:cNvPr>
          <p:cNvSpPr txBox="1"/>
          <p:nvPr/>
        </p:nvSpPr>
        <p:spPr>
          <a:xfrm>
            <a:off x="13139055" y="8422543"/>
            <a:ext cx="5225141" cy="129266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0000"/>
                </a:solidFill>
              </a:rPr>
              <a:t>也有一些研究，例如对磁层整体结构的模拟。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202D351-4423-490E-9E1F-93A926DF554C}"/>
              </a:ext>
            </a:extLst>
          </p:cNvPr>
          <p:cNvSpPr txBox="1"/>
          <p:nvPr/>
        </p:nvSpPr>
        <p:spPr>
          <a:xfrm>
            <a:off x="17852571" y="947447"/>
            <a:ext cx="6379028" cy="1846657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模拟与解析的结合？</a:t>
            </a: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B0F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rgbClr val="00B0F0"/>
                </a:solidFill>
              </a:rPr>
              <a:t>全局与局域的结合？</a:t>
            </a:r>
            <a:endParaRPr lang="en-US" altLang="zh-CN" dirty="0">
              <a:solidFill>
                <a:srgbClr val="00B0F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B0F0"/>
                </a:solidFill>
                <a:effectLst/>
                <a:uFillTx/>
                <a:sym typeface="Calibri"/>
              </a:rPr>
              <a:t>理论与观测的结合？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253B605-B79B-44FA-AE8E-57A9D4F751FA}"/>
              </a:ext>
            </a:extLst>
          </p:cNvPr>
          <p:cNvSpPr txBox="1"/>
          <p:nvPr/>
        </p:nvSpPr>
        <p:spPr>
          <a:xfrm>
            <a:off x="16285029" y="12039600"/>
            <a:ext cx="5486395" cy="101566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5400" b="1" dirty="0">
                <a:solidFill>
                  <a:srgbClr val="000000"/>
                </a:solidFill>
              </a:rPr>
              <a:t>感谢各位听我讲</a:t>
            </a:r>
            <a:endParaRPr kumimoji="0" lang="zh-CN" altLang="en-US" sz="5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0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3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898071" y="2444131"/>
            <a:ext cx="21872300" cy="8987074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脉冲星射电辐射来自共转磁层，其基本理论框架：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1</a:t>
            </a:r>
            <a:r>
              <a:rPr lang="zh-CN" altLang="en-US" sz="4400" dirty="0">
                <a:solidFill>
                  <a:srgbClr val="000000"/>
                </a:solidFill>
              </a:rPr>
              <a:t>）脉冲星磁层组分：相对论性等离子体，沿开放磁力线区流动；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</a:t>
            </a:r>
            <a:r>
              <a:rPr lang="zh-CN" altLang="en-US" sz="4400" dirty="0">
                <a:solidFill>
                  <a:srgbClr val="000000"/>
                </a:solidFill>
              </a:rPr>
              <a:t>）脉冲星射电辐射：基本被认为来自磁层深处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                                </a:t>
            </a:r>
            <a:r>
              <a:rPr lang="zh-CN" altLang="en-US" sz="4400" dirty="0">
                <a:solidFill>
                  <a:srgbClr val="000000"/>
                </a:solidFill>
              </a:rPr>
              <a:t>（因为占空比一般很小</a:t>
            </a:r>
            <a:r>
              <a:rPr lang="en-US" altLang="zh-CN" sz="4400" dirty="0">
                <a:solidFill>
                  <a:srgbClr val="000000"/>
                </a:solidFill>
                <a:sym typeface="Wingdings" panose="05000000000000000000" pitchFamily="2" charset="2"/>
              </a:rPr>
              <a:t></a:t>
            </a:r>
            <a:r>
              <a:rPr lang="zh-CN" altLang="en-US" sz="4400" dirty="0">
                <a:solidFill>
                  <a:srgbClr val="000000"/>
                </a:solidFill>
                <a:sym typeface="Wingdings" panose="05000000000000000000" pitchFamily="2" charset="2"/>
              </a:rPr>
              <a:t>辐射高度低</a:t>
            </a:r>
            <a:r>
              <a:rPr lang="zh-CN" altLang="en-US" sz="4400" dirty="0">
                <a:solidFill>
                  <a:srgbClr val="000000"/>
                </a:solidFill>
              </a:rPr>
              <a:t>）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</a:t>
            </a:r>
            <a:r>
              <a:rPr lang="zh-CN" altLang="en-US" sz="4400" dirty="0">
                <a:solidFill>
                  <a:srgbClr val="000000"/>
                </a:solidFill>
              </a:rPr>
              <a:t>                                             由某类等离子体不稳定性或粒子团簇激发；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3</a:t>
            </a:r>
            <a:r>
              <a:rPr lang="zh-CN" altLang="en-US" sz="4400" dirty="0">
                <a:solidFill>
                  <a:srgbClr val="000000"/>
                </a:solidFill>
              </a:rPr>
              <a:t>）脉冲星射电信号特征反映磁层等离子体特性：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</a:t>
            </a:r>
            <a:r>
              <a:rPr lang="zh-CN" altLang="en-US" sz="4400" dirty="0">
                <a:solidFill>
                  <a:srgbClr val="000000"/>
                </a:solidFill>
              </a:rPr>
              <a:t>磁层中的各种物理过程会在脉冲星射电信号上留下痕迹。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最终信号 </a:t>
            </a:r>
            <a:r>
              <a:rPr lang="en-US" altLang="zh-CN" sz="4400" dirty="0">
                <a:solidFill>
                  <a:srgbClr val="000000"/>
                </a:solidFill>
              </a:rPr>
              <a:t>= </a:t>
            </a:r>
            <a:r>
              <a:rPr lang="zh-CN" altLang="en-US" sz="4400" dirty="0">
                <a:solidFill>
                  <a:srgbClr val="000000"/>
                </a:solidFill>
              </a:rPr>
              <a:t>辐射机制 </a:t>
            </a:r>
            <a:r>
              <a:rPr lang="en-US" altLang="zh-CN" sz="4400" dirty="0">
                <a:solidFill>
                  <a:srgbClr val="000000"/>
                </a:solidFill>
              </a:rPr>
              <a:t>+ </a:t>
            </a:r>
            <a:r>
              <a:rPr lang="zh-CN" altLang="en-US" sz="4400" dirty="0">
                <a:solidFill>
                  <a:srgbClr val="000000"/>
                </a:solidFill>
              </a:rPr>
              <a:t>磁层传播过程 </a:t>
            </a:r>
            <a:r>
              <a:rPr lang="en-US" altLang="zh-CN" sz="4400" dirty="0">
                <a:solidFill>
                  <a:srgbClr val="000000"/>
                </a:solidFill>
              </a:rPr>
              <a:t>(+ </a:t>
            </a:r>
            <a:r>
              <a:rPr lang="zh-CN" altLang="en-US" sz="4400" dirty="0">
                <a:solidFill>
                  <a:srgbClr val="000000"/>
                </a:solidFill>
              </a:rPr>
              <a:t>星际介质传播过程</a:t>
            </a:r>
            <a:r>
              <a:rPr lang="en-US" altLang="zh-CN" sz="4400" dirty="0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40CB6C-70BF-4ECA-956F-DF66076BF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7397" y="3104303"/>
            <a:ext cx="6501668" cy="96979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4096E2-050A-4FD3-A3EE-B7D939A2C736}"/>
              </a:ext>
            </a:extLst>
          </p:cNvPr>
          <p:cNvSpPr txBox="1"/>
          <p:nvPr/>
        </p:nvSpPr>
        <p:spPr>
          <a:xfrm>
            <a:off x="16818429" y="642257"/>
            <a:ext cx="7361637" cy="2400655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共转不能超光速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</a:t>
            </a:r>
            <a:r>
              <a:rPr lang="zh-CN" altLang="en-US" dirty="0">
                <a:solidFill>
                  <a:srgbClr val="000000"/>
                </a:solidFill>
                <a:sym typeface="Wingdings" panose="05000000000000000000" pitchFamily="2" charset="2"/>
              </a:rPr>
              <a:t>给出磁层共转边界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</a:t>
            </a:r>
            <a:r>
              <a:rPr lang="zh-CN" altLang="en-US" dirty="0">
                <a:solidFill>
                  <a:srgbClr val="0070C0"/>
                </a:solidFill>
                <a:sym typeface="Wingdings" panose="05000000000000000000" pitchFamily="2" charset="2"/>
              </a:rPr>
              <a:t>光速圆柱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Light cylinder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Wingdings" panose="05000000000000000000" pitchFamily="2" charset="2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磁力线不在其中闭合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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开放磁力线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870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4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584935" y="1833801"/>
            <a:ext cx="21872300" cy="1034129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开放磁力线区围成的星体表面区域：极冠区 </a:t>
            </a:r>
            <a:r>
              <a:rPr lang="en-US" altLang="zh-CN" sz="4400" dirty="0">
                <a:solidFill>
                  <a:srgbClr val="000000"/>
                </a:solidFill>
              </a:rPr>
              <a:t>(polar cap)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极冠区附近，对产生</a:t>
            </a:r>
            <a:r>
              <a:rPr lang="en-US" altLang="zh-CN" sz="4400" dirty="0">
                <a:solidFill>
                  <a:srgbClr val="000000"/>
                </a:solidFill>
              </a:rPr>
              <a:t> (pair production): γ + B </a:t>
            </a:r>
            <a:r>
              <a:rPr lang="en-US" altLang="zh-CN" sz="440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zh-CN" sz="4400" dirty="0" err="1">
                <a:solidFill>
                  <a:srgbClr val="000000"/>
                </a:solidFill>
                <a:sym typeface="Wingdings" panose="05000000000000000000" pitchFamily="2" charset="2"/>
              </a:rPr>
              <a:t>e</a:t>
            </a:r>
            <a:r>
              <a:rPr lang="en-US" altLang="zh-CN" sz="4400" baseline="30000" dirty="0" err="1">
                <a:solidFill>
                  <a:srgbClr val="000000"/>
                </a:solidFill>
                <a:sym typeface="Wingdings" panose="05000000000000000000" pitchFamily="2" charset="2"/>
              </a:rPr>
              <a:t>+</a:t>
            </a:r>
            <a:r>
              <a:rPr lang="en-US" altLang="zh-CN" sz="4400" dirty="0" err="1">
                <a:solidFill>
                  <a:srgbClr val="000000"/>
                </a:solidFill>
                <a:sym typeface="Wingdings" panose="05000000000000000000" pitchFamily="2" charset="2"/>
              </a:rPr>
              <a:t>e</a:t>
            </a:r>
            <a:r>
              <a:rPr lang="en-US" altLang="zh-CN" sz="4400" baseline="30000" dirty="0">
                <a:solidFill>
                  <a:srgbClr val="000000"/>
                </a:solidFill>
                <a:sym typeface="Wingdings" panose="05000000000000000000" pitchFamily="2" charset="2"/>
              </a:rPr>
              <a:t>-</a:t>
            </a:r>
            <a:r>
              <a:rPr lang="zh-CN" altLang="en-US" sz="4400" dirty="0">
                <a:solidFill>
                  <a:srgbClr val="000000"/>
                </a:solidFill>
              </a:rPr>
              <a:t>引发的物理过程：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  <a:sym typeface="Wingdings" panose="05000000000000000000" pitchFamily="2" charset="2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1</a:t>
            </a:r>
            <a:r>
              <a:rPr lang="zh-CN" altLang="en-US" sz="4400" dirty="0">
                <a:solidFill>
                  <a:srgbClr val="000000"/>
                </a:solidFill>
              </a:rPr>
              <a:t>）平行电场导致粒子加速 </a:t>
            </a:r>
            <a:r>
              <a:rPr lang="en-US" altLang="zh-CN" sz="4400" dirty="0">
                <a:solidFill>
                  <a:srgbClr val="000000"/>
                </a:solidFill>
              </a:rPr>
              <a:t>(Daugherty &amp; Harding 1982…)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</a:t>
            </a:r>
            <a:r>
              <a:rPr lang="zh-CN" altLang="en-US" sz="4400" dirty="0">
                <a:solidFill>
                  <a:srgbClr val="000000"/>
                </a:solidFill>
              </a:rPr>
              <a:t>）等离子体不稳定性 </a:t>
            </a:r>
            <a:r>
              <a:rPr lang="en-US" altLang="zh-CN" sz="4400" dirty="0">
                <a:solidFill>
                  <a:srgbClr val="000000"/>
                </a:solidFill>
              </a:rPr>
              <a:t>(</a:t>
            </a:r>
            <a:r>
              <a:rPr lang="en-US" altLang="zh-CN" sz="4400" dirty="0" err="1">
                <a:solidFill>
                  <a:srgbClr val="000000"/>
                </a:solidFill>
              </a:rPr>
              <a:t>Asseo</a:t>
            </a:r>
            <a:r>
              <a:rPr lang="en-US" altLang="zh-CN" sz="4400" dirty="0">
                <a:solidFill>
                  <a:srgbClr val="000000"/>
                </a:solidFill>
              </a:rPr>
              <a:t> &amp; </a:t>
            </a:r>
            <a:r>
              <a:rPr lang="en-US" altLang="zh-CN" sz="4400" dirty="0" err="1">
                <a:solidFill>
                  <a:srgbClr val="000000"/>
                </a:solidFill>
              </a:rPr>
              <a:t>Melikidze</a:t>
            </a:r>
            <a:r>
              <a:rPr lang="en-US" altLang="zh-CN" sz="4400" dirty="0">
                <a:solidFill>
                  <a:srgbClr val="000000"/>
                </a:solidFill>
              </a:rPr>
              <a:t> 1998…)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3</a:t>
            </a:r>
            <a:r>
              <a:rPr lang="zh-CN" altLang="en-US" sz="4400" dirty="0">
                <a:solidFill>
                  <a:srgbClr val="000000"/>
                </a:solidFill>
              </a:rPr>
              <a:t>）辐射各波段电磁波 </a:t>
            </a:r>
            <a:r>
              <a:rPr lang="en-US" altLang="zh-CN" sz="4400" dirty="0">
                <a:solidFill>
                  <a:srgbClr val="000000"/>
                </a:solidFill>
              </a:rPr>
              <a:t>(Petri 2019…)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4</a:t>
            </a:r>
            <a:r>
              <a:rPr lang="zh-CN" altLang="en-US" sz="4400" dirty="0">
                <a:solidFill>
                  <a:srgbClr val="000000"/>
                </a:solidFill>
              </a:rPr>
              <a:t>）粒子流外流 </a:t>
            </a:r>
            <a:r>
              <a:rPr lang="en-US" altLang="zh-CN" sz="4400" dirty="0">
                <a:solidFill>
                  <a:srgbClr val="000000"/>
                </a:solidFill>
              </a:rPr>
              <a:t>(</a:t>
            </a:r>
            <a:r>
              <a:rPr lang="zh-CN" altLang="en-US" sz="4400" dirty="0">
                <a:solidFill>
                  <a:srgbClr val="000000"/>
                </a:solidFill>
              </a:rPr>
              <a:t>填充</a:t>
            </a:r>
            <a:r>
              <a:rPr lang="en-US" altLang="zh-CN" sz="4400" dirty="0">
                <a:solidFill>
                  <a:srgbClr val="000000"/>
                </a:solidFill>
              </a:rPr>
              <a:t>) </a:t>
            </a:r>
            <a:r>
              <a:rPr lang="zh-CN" altLang="en-US" sz="4400" dirty="0">
                <a:solidFill>
                  <a:srgbClr val="000000"/>
                </a:solidFill>
              </a:rPr>
              <a:t>与内流 </a:t>
            </a:r>
            <a:r>
              <a:rPr lang="en-US" altLang="zh-CN" sz="4400" dirty="0">
                <a:solidFill>
                  <a:srgbClr val="000000"/>
                </a:solidFill>
              </a:rPr>
              <a:t>(</a:t>
            </a:r>
            <a:r>
              <a:rPr lang="zh-CN" altLang="en-US" sz="4400" dirty="0">
                <a:solidFill>
                  <a:srgbClr val="000000"/>
                </a:solidFill>
              </a:rPr>
              <a:t>加热星体表面</a:t>
            </a:r>
            <a:r>
              <a:rPr lang="en-US" altLang="zh-CN" sz="4400" dirty="0">
                <a:solidFill>
                  <a:srgbClr val="000000"/>
                </a:solidFill>
              </a:rPr>
              <a:t>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(Petri 2022, Zhang &amp; Harding 2000…)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这些过程共同组成了脉冲星表面附近的辐射过程，其中一个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关键问题是具体的辐射机制的确定。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40CB6C-70BF-4ECA-956F-DF66076BF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7397" y="3104303"/>
            <a:ext cx="6501668" cy="96979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4096E2-050A-4FD3-A3EE-B7D939A2C736}"/>
              </a:ext>
            </a:extLst>
          </p:cNvPr>
          <p:cNvSpPr txBox="1"/>
          <p:nvPr/>
        </p:nvSpPr>
        <p:spPr>
          <a:xfrm>
            <a:off x="16818429" y="642257"/>
            <a:ext cx="7361637" cy="2400655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共转不能超光速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</a:t>
            </a:r>
            <a:r>
              <a:rPr lang="zh-CN" altLang="en-US" dirty="0">
                <a:solidFill>
                  <a:srgbClr val="000000"/>
                </a:solidFill>
                <a:sym typeface="Wingdings" panose="05000000000000000000" pitchFamily="2" charset="2"/>
              </a:rPr>
              <a:t>给出磁层共转边界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</a:t>
            </a:r>
            <a:r>
              <a:rPr lang="zh-CN" altLang="en-US" dirty="0">
                <a:solidFill>
                  <a:srgbClr val="0070C0"/>
                </a:solidFill>
                <a:sym typeface="Wingdings" panose="05000000000000000000" pitchFamily="2" charset="2"/>
              </a:rPr>
              <a:t>光速圆柱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Light cylinder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Wingdings" panose="05000000000000000000" pitchFamily="2" charset="2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磁力线不在其中闭合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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开放磁力线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517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5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255850" y="1354829"/>
            <a:ext cx="21872300" cy="1101839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历史上提出过的射电相干辐射机制：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1</a:t>
            </a:r>
            <a:r>
              <a:rPr lang="zh-CN" altLang="en-US" sz="4400" dirty="0">
                <a:solidFill>
                  <a:srgbClr val="000000"/>
                </a:solidFill>
              </a:rPr>
              <a:t>）孤子的相干曲率辐射 </a:t>
            </a:r>
            <a:r>
              <a:rPr lang="en-US" altLang="zh-CN" sz="4400" dirty="0">
                <a:solidFill>
                  <a:srgbClr val="000000"/>
                </a:solidFill>
              </a:rPr>
              <a:t>(streaming instability </a:t>
            </a:r>
            <a:r>
              <a:rPr lang="en-US" altLang="zh-CN" sz="4400" dirty="0">
                <a:solidFill>
                  <a:srgbClr val="000000"/>
                </a:solidFill>
                <a:sym typeface="Wingdings" panose="05000000000000000000" pitchFamily="2" charset="2"/>
              </a:rPr>
              <a:t> solitons)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(</a:t>
            </a:r>
            <a:r>
              <a:rPr lang="en-US" altLang="zh-CN" sz="4400" dirty="0" err="1">
                <a:solidFill>
                  <a:srgbClr val="000000"/>
                </a:solidFill>
              </a:rPr>
              <a:t>Melikidze</a:t>
            </a:r>
            <a:r>
              <a:rPr lang="en-US" altLang="zh-CN" sz="4400" dirty="0">
                <a:solidFill>
                  <a:srgbClr val="000000"/>
                </a:solidFill>
              </a:rPr>
              <a:t> &amp; </a:t>
            </a:r>
            <a:r>
              <a:rPr lang="en-US" altLang="zh-CN" sz="4400" dirty="0" err="1">
                <a:solidFill>
                  <a:srgbClr val="000000"/>
                </a:solidFill>
              </a:rPr>
              <a:t>Pataraya</a:t>
            </a:r>
            <a:r>
              <a:rPr lang="en-US" altLang="zh-CN" sz="4400" dirty="0">
                <a:solidFill>
                  <a:srgbClr val="000000"/>
                </a:solidFill>
              </a:rPr>
              <a:t> 1980…)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2</a:t>
            </a:r>
            <a:r>
              <a:rPr lang="zh-CN" altLang="en-US" sz="4400" dirty="0">
                <a:solidFill>
                  <a:srgbClr val="000000"/>
                </a:solidFill>
              </a:rPr>
              <a:t>）相对论性等离子体辐射 </a:t>
            </a:r>
            <a:r>
              <a:rPr lang="en-US" altLang="zh-CN" sz="4400" dirty="0">
                <a:solidFill>
                  <a:srgbClr val="000000"/>
                </a:solidFill>
              </a:rPr>
              <a:t>(wave-wave interaction)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(Weatherall 1997)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3</a:t>
            </a:r>
            <a:r>
              <a:rPr lang="zh-CN" altLang="en-US" sz="4400" dirty="0">
                <a:solidFill>
                  <a:srgbClr val="000000"/>
                </a:solidFill>
              </a:rPr>
              <a:t>）沿磁力线的加速导致的辐射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(Melrose 2009)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（</a:t>
            </a:r>
            <a:r>
              <a:rPr lang="en-US" altLang="zh-CN" sz="4400" dirty="0">
                <a:solidFill>
                  <a:srgbClr val="000000"/>
                </a:solidFill>
              </a:rPr>
              <a:t>4</a:t>
            </a:r>
            <a:r>
              <a:rPr lang="zh-CN" altLang="en-US" sz="4400" dirty="0">
                <a:solidFill>
                  <a:srgbClr val="000000"/>
                </a:solidFill>
              </a:rPr>
              <a:t>）脉泽类型的辐射 </a:t>
            </a:r>
            <a:r>
              <a:rPr lang="en-US" altLang="zh-CN" sz="4400" dirty="0">
                <a:solidFill>
                  <a:srgbClr val="000000"/>
                </a:solidFill>
              </a:rPr>
              <a:t>(maser emission)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         (</a:t>
            </a:r>
            <a:r>
              <a:rPr lang="en-US" altLang="zh-CN" sz="4400" dirty="0" err="1">
                <a:solidFill>
                  <a:srgbClr val="000000"/>
                </a:solidFill>
              </a:rPr>
              <a:t>Kazbegi</a:t>
            </a:r>
            <a:r>
              <a:rPr lang="en-US" altLang="zh-CN" sz="4400" dirty="0">
                <a:solidFill>
                  <a:srgbClr val="000000"/>
                </a:solidFill>
              </a:rPr>
              <a:t> et al. 1991)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rgbClr val="000000"/>
                </a:solidFill>
              </a:rPr>
              <a:t>  ...(ICS by </a:t>
            </a:r>
            <a:r>
              <a:rPr lang="zh-CN" altLang="en-US" sz="4400" dirty="0">
                <a:solidFill>
                  <a:srgbClr val="000000"/>
                </a:solidFill>
              </a:rPr>
              <a:t>乔国俊老师</a:t>
            </a:r>
            <a:r>
              <a:rPr lang="en-US" altLang="zh-CN" sz="4400" dirty="0">
                <a:solidFill>
                  <a:srgbClr val="000000"/>
                </a:solidFill>
              </a:rPr>
              <a:t>)…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目前从观测上没有决定性的证据支持某一种机制。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000000"/>
                </a:solidFill>
              </a:rPr>
              <a:t>理论上探讨各种机制合理性的综述，可参考</a:t>
            </a:r>
            <a:r>
              <a:rPr lang="en-US" altLang="zh-CN" sz="4400" dirty="0">
                <a:solidFill>
                  <a:srgbClr val="000000"/>
                </a:solidFill>
              </a:rPr>
              <a:t>Melrose et al. 2020</a:t>
            </a:r>
            <a:r>
              <a:rPr lang="zh-CN" altLang="en-US" sz="4400" dirty="0">
                <a:solidFill>
                  <a:srgbClr val="000000"/>
                </a:solidFill>
              </a:rPr>
              <a:t>等。</a:t>
            </a:r>
            <a:endParaRPr lang="en-US" altLang="zh-CN" sz="4400" dirty="0">
              <a:solidFill>
                <a:srgbClr val="00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B20952-CE1F-4973-AFEE-28C06AB28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4685" y="1618227"/>
            <a:ext cx="5642020" cy="27070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F13E904-A257-43D2-80B7-544AD35C733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8224" y="5108892"/>
            <a:ext cx="5579925" cy="40393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64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6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063899" y="876589"/>
            <a:ext cx="22688729" cy="92332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新千年之后，数值计算</a:t>
            </a:r>
            <a:r>
              <a:rPr lang="en-US" altLang="zh-CN" sz="4800" dirty="0">
                <a:solidFill>
                  <a:srgbClr val="000000"/>
                </a:solidFill>
              </a:rPr>
              <a:t>/</a:t>
            </a:r>
            <a:r>
              <a:rPr lang="zh-CN" altLang="en-US" sz="4800" dirty="0">
                <a:solidFill>
                  <a:srgbClr val="000000"/>
                </a:solidFill>
              </a:rPr>
              <a:t>模拟逐渐成为脉冲星磁层</a:t>
            </a:r>
            <a:r>
              <a:rPr lang="en-US" altLang="zh-CN" sz="4800" dirty="0">
                <a:solidFill>
                  <a:srgbClr val="000000"/>
                </a:solidFill>
              </a:rPr>
              <a:t>/</a:t>
            </a:r>
            <a:r>
              <a:rPr lang="zh-CN" altLang="en-US" sz="4800" dirty="0">
                <a:solidFill>
                  <a:srgbClr val="000000"/>
                </a:solidFill>
              </a:rPr>
              <a:t>辐射研究的重要一环。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672F5CA-2B70-4D08-A375-3CA17A9A4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479" y="2868471"/>
            <a:ext cx="8125282" cy="7613592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CA317398-4B7B-402F-BCD2-125EF701FFEF}"/>
              </a:ext>
            </a:extLst>
          </p:cNvPr>
          <p:cNvSpPr/>
          <p:nvPr/>
        </p:nvSpPr>
        <p:spPr>
          <a:xfrm>
            <a:off x="2910798" y="10841797"/>
            <a:ext cx="5724644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err="1">
                <a:solidFill>
                  <a:srgbClr val="333333"/>
                </a:solidFill>
                <a:latin typeface="-apple-system"/>
              </a:rPr>
              <a:t>Spitkovsky</a:t>
            </a:r>
            <a:r>
              <a:rPr lang="en-US" altLang="zh-CN" dirty="0">
                <a:solidFill>
                  <a:srgbClr val="333333"/>
                </a:solidFill>
                <a:latin typeface="-apple-system"/>
              </a:rPr>
              <a:t> 2006</a:t>
            </a:r>
          </a:p>
          <a:p>
            <a:pPr algn="ctr"/>
            <a:r>
              <a:rPr lang="zh-CN" altLang="en-US" dirty="0">
                <a:solidFill>
                  <a:srgbClr val="333333"/>
                </a:solidFill>
                <a:latin typeface="-apple-system"/>
              </a:rPr>
              <a:t>首个磁轴与自转轴不平行的</a:t>
            </a:r>
            <a:endParaRPr lang="en-US" altLang="zh-CN" dirty="0">
              <a:solidFill>
                <a:srgbClr val="333333"/>
              </a:solidFill>
              <a:latin typeface="-apple-system"/>
            </a:endParaRPr>
          </a:p>
          <a:p>
            <a:pPr algn="l"/>
            <a:r>
              <a:rPr lang="zh-CN" altLang="en-US" dirty="0">
                <a:solidFill>
                  <a:srgbClr val="333333"/>
                </a:solidFill>
                <a:latin typeface="-apple-system"/>
              </a:rPr>
              <a:t>三维磁层结构数值解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A1B4AF7-7135-4B73-B972-20092B67A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3146990"/>
            <a:ext cx="10043886" cy="7477814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470CC14B-C69F-4634-9B20-015CE4E1E554}"/>
              </a:ext>
            </a:extLst>
          </p:cNvPr>
          <p:cNvSpPr/>
          <p:nvPr/>
        </p:nvSpPr>
        <p:spPr>
          <a:xfrm>
            <a:off x="13287610" y="10980317"/>
            <a:ext cx="809228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dirty="0" err="1"/>
              <a:t>Chernoglazov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Philippov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 err="1"/>
              <a:t>Timokhin</a:t>
            </a:r>
            <a:r>
              <a:rPr lang="en-US" altLang="zh-CN" dirty="0"/>
              <a:t> 2024 </a:t>
            </a:r>
            <a:br>
              <a:rPr lang="en-US" altLang="zh-CN" dirty="0"/>
            </a:br>
            <a:r>
              <a:rPr lang="zh-CN" altLang="en-US" dirty="0">
                <a:solidFill>
                  <a:srgbClr val="333333"/>
                </a:solidFill>
                <a:latin typeface="-apple-system"/>
              </a:rPr>
              <a:t>极冠区间歇性放电过程的模拟</a:t>
            </a:r>
            <a:endParaRPr lang="zh-CN" altLang="en-US" dirty="0"/>
          </a:p>
        </p:txBody>
      </p:sp>
      <p:pic>
        <p:nvPicPr>
          <p:cNvPr id="1026" name="Picture 2" descr="生成的二维码">
            <a:extLst>
              <a:ext uri="{FF2B5EF4-FFF2-40B4-BE49-F238E27FC236}">
                <a16:creationId xmlns:a16="http://schemas.microsoft.com/office/drawing/2014/main" id="{B685A279-2D9F-495C-A7CE-EEEE819EA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18201" y="10299830"/>
            <a:ext cx="2449026" cy="244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047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7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063899" y="876589"/>
            <a:ext cx="22688729" cy="92332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脉冲星等离子体模拟常用手段：</a:t>
            </a:r>
            <a:r>
              <a:rPr lang="en-US" altLang="zh-CN" sz="4800" dirty="0">
                <a:solidFill>
                  <a:srgbClr val="000000"/>
                </a:solidFill>
              </a:rPr>
              <a:t>Particle-in-cell (PIC)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BAEC75F-2092-47E1-A445-B98D44EE0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018" y="2664953"/>
            <a:ext cx="16496495" cy="736973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8FF05C4-2FFF-4BF0-8C93-1D0EC7734F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7625" y="10494056"/>
            <a:ext cx="11183605" cy="198959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0D9B06F-ACC7-49A0-88F3-7EDF845308CB}"/>
              </a:ext>
            </a:extLst>
          </p:cNvPr>
          <p:cNvSpPr txBox="1"/>
          <p:nvPr/>
        </p:nvSpPr>
        <p:spPr>
          <a:xfrm>
            <a:off x="17388114" y="11263353"/>
            <a:ext cx="7199086" cy="153888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常用代码：</a:t>
            </a:r>
            <a:r>
              <a:rPr lang="en-US" altLang="zh-CN" sz="4400" dirty="0">
                <a:solidFill>
                  <a:srgbClr val="000000"/>
                </a:solidFill>
              </a:rPr>
              <a:t>Tristan</a:t>
            </a:r>
            <a:r>
              <a:rPr lang="zh-CN" altLang="en-US" sz="4400" dirty="0">
                <a:solidFill>
                  <a:srgbClr val="000000"/>
                </a:solidFill>
              </a:rPr>
              <a:t>系列</a:t>
            </a:r>
            <a:endParaRPr lang="en-US" altLang="zh-CN" sz="44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Spitkovsky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2005…</a:t>
            </a:r>
          </a:p>
        </p:txBody>
      </p:sp>
    </p:spTree>
    <p:extLst>
      <p:ext uri="{BB962C8B-B14F-4D97-AF65-F5344CB8AC3E}">
        <p14:creationId xmlns:p14="http://schemas.microsoft.com/office/powerpoint/2010/main" val="341538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8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1063899" y="876589"/>
            <a:ext cx="22688729" cy="166199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射电相干辐射机制方面的重要进展：</a:t>
            </a:r>
            <a:r>
              <a:rPr lang="en-US" altLang="zh-CN" sz="4800" dirty="0" err="1">
                <a:solidFill>
                  <a:srgbClr val="000000"/>
                </a:solidFill>
              </a:rPr>
              <a:t>Philippov</a:t>
            </a:r>
            <a:r>
              <a:rPr lang="en-US" altLang="zh-CN" sz="4800" dirty="0">
                <a:solidFill>
                  <a:srgbClr val="000000"/>
                </a:solidFill>
              </a:rPr>
              <a:t>, </a:t>
            </a:r>
            <a:r>
              <a:rPr lang="en-US" altLang="zh-CN" sz="4800" dirty="0" err="1">
                <a:solidFill>
                  <a:srgbClr val="000000"/>
                </a:solidFill>
              </a:rPr>
              <a:t>Timokhin</a:t>
            </a:r>
            <a:r>
              <a:rPr lang="en-US" altLang="zh-CN" sz="4800" dirty="0">
                <a:solidFill>
                  <a:srgbClr val="000000"/>
                </a:solidFill>
              </a:rPr>
              <a:t> &amp; </a:t>
            </a:r>
            <a:r>
              <a:rPr lang="en-US" altLang="zh-CN" sz="4800" dirty="0" err="1">
                <a:solidFill>
                  <a:srgbClr val="000000"/>
                </a:solidFill>
              </a:rPr>
              <a:t>Spitkovsky</a:t>
            </a:r>
            <a:r>
              <a:rPr lang="en-US" altLang="zh-CN" sz="4800" dirty="0">
                <a:solidFill>
                  <a:srgbClr val="000000"/>
                </a:solidFill>
              </a:rPr>
              <a:t> 2020.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0000"/>
                </a:solidFill>
              </a:rPr>
              <a:t>2D PIC</a:t>
            </a:r>
            <a:r>
              <a:rPr lang="zh-CN" altLang="en-US" sz="4800" dirty="0">
                <a:solidFill>
                  <a:srgbClr val="000000"/>
                </a:solidFill>
              </a:rPr>
              <a:t>模拟极冠区上方，</a:t>
            </a:r>
            <a:r>
              <a:rPr lang="zh-CN" altLang="en-US" sz="4800" b="1" dirty="0">
                <a:solidFill>
                  <a:srgbClr val="000000"/>
                </a:solidFill>
              </a:rPr>
              <a:t>对产生过程</a:t>
            </a:r>
            <a:r>
              <a:rPr lang="zh-CN" altLang="en-US" sz="4800" dirty="0">
                <a:solidFill>
                  <a:srgbClr val="000000"/>
                </a:solidFill>
              </a:rPr>
              <a:t>形成</a:t>
            </a:r>
            <a:r>
              <a:rPr lang="zh-CN" altLang="en-US" sz="4800" b="1" dirty="0">
                <a:solidFill>
                  <a:srgbClr val="000000"/>
                </a:solidFill>
              </a:rPr>
              <a:t>空间非均匀</a:t>
            </a:r>
            <a:r>
              <a:rPr lang="zh-CN" altLang="en-US" sz="4800" dirty="0">
                <a:solidFill>
                  <a:srgbClr val="000000"/>
                </a:solidFill>
              </a:rPr>
              <a:t>的等离子体流，引起</a:t>
            </a:r>
            <a:r>
              <a:rPr lang="en-US" altLang="zh-CN" sz="4800" dirty="0">
                <a:solidFill>
                  <a:srgbClr val="000000"/>
                </a:solidFill>
              </a:rPr>
              <a:t>O</a:t>
            </a:r>
            <a:r>
              <a:rPr lang="zh-CN" altLang="en-US" sz="4800" dirty="0">
                <a:solidFill>
                  <a:srgbClr val="000000"/>
                </a:solidFill>
              </a:rPr>
              <a:t>模振荡。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E5FB9C-6345-4012-AAC2-2D569098B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756" y="2708502"/>
            <a:ext cx="13371428" cy="99238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35B6DBD-A910-430B-8ABB-640B640A173F}"/>
              </a:ext>
            </a:extLst>
          </p:cNvPr>
          <p:cNvSpPr txBox="1"/>
          <p:nvPr/>
        </p:nvSpPr>
        <p:spPr>
          <a:xfrm>
            <a:off x="14717486" y="3207657"/>
            <a:ext cx="9035142" cy="7571301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解释</a:t>
            </a:r>
            <a:r>
              <a:rPr lang="zh-CN" altLang="en-US" sz="4000" dirty="0">
                <a:solidFill>
                  <a:srgbClr val="000000"/>
                </a:solidFill>
              </a:rPr>
              <a:t>空间非均匀的必要性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：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假设外磁场沿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方向，等离子体运动产生电流也沿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方向，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0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000" dirty="0">
                <a:solidFill>
                  <a:srgbClr val="000000"/>
                </a:solidFill>
              </a:rPr>
              <a:t>如果系统在垂直磁场</a:t>
            </a:r>
            <a:r>
              <a:rPr lang="en-US" altLang="zh-CN" sz="4000" dirty="0">
                <a:solidFill>
                  <a:srgbClr val="000000"/>
                </a:solidFill>
              </a:rPr>
              <a:t>y</a:t>
            </a:r>
            <a:r>
              <a:rPr lang="zh-CN" altLang="en-US" sz="4000" dirty="0">
                <a:solidFill>
                  <a:srgbClr val="000000"/>
                </a:solidFill>
              </a:rPr>
              <a:t>方向上均匀，</a:t>
            </a:r>
            <a:r>
              <a:rPr lang="en-US" altLang="zh-CN" sz="4000" dirty="0">
                <a:solidFill>
                  <a:srgbClr val="000000"/>
                </a:solidFill>
              </a:rPr>
              <a:t>(4)</a:t>
            </a:r>
            <a:r>
              <a:rPr lang="zh-CN" altLang="en-US" sz="4000" dirty="0">
                <a:solidFill>
                  <a:srgbClr val="000000"/>
                </a:solidFill>
              </a:rPr>
              <a:t>式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和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(6)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式将导致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kumimoji="0" lang="en-US" altLang="zh-CN" sz="4000" b="0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与</a:t>
            </a:r>
            <a:r>
              <a:rPr kumimoji="0" lang="en-US" altLang="zh-CN" sz="4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kumimoji="0" lang="en-US" altLang="zh-CN" sz="4000" b="0" i="0" u="none" strike="noStrike" cap="none" spc="0" normalizeH="0" baseline="-2500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z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无关，电流</a:t>
            </a:r>
            <a:r>
              <a:rPr kumimoji="0" lang="en-US" altLang="zh-CN" sz="4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kumimoji="0" lang="en-US" altLang="zh-CN" sz="4000" b="0" i="0" u="none" strike="noStrike" cap="none" spc="0" normalizeH="0" baseline="-2500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只能影响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Ex, 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而无法激发出电磁波所需的</a:t>
            </a:r>
            <a:r>
              <a:rPr kumimoji="0" lang="en-US" altLang="zh-CN" sz="4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kumimoji="0" lang="en-US" altLang="zh-CN" sz="4000" b="0" i="0" u="none" strike="noStrike" cap="none" spc="0" normalizeH="0" baseline="-2500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325B18-123B-4B74-8819-855666FDD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7486" y="5386818"/>
            <a:ext cx="9099528" cy="321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5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defRPr>
                <a:solidFill>
                  <a:srgbClr val="888888"/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t>9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2085BF-082F-43CA-8141-73238216068A}"/>
              </a:ext>
            </a:extLst>
          </p:cNvPr>
          <p:cNvSpPr txBox="1"/>
          <p:nvPr/>
        </p:nvSpPr>
        <p:spPr>
          <a:xfrm>
            <a:off x="892628" y="1888960"/>
            <a:ext cx="22688729" cy="2400655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本文 </a:t>
            </a:r>
            <a:r>
              <a:rPr lang="en-US" altLang="zh-CN" sz="4800" dirty="0">
                <a:solidFill>
                  <a:srgbClr val="000000"/>
                </a:solidFill>
              </a:rPr>
              <a:t>(</a:t>
            </a:r>
            <a:r>
              <a:rPr lang="en-US" altLang="zh-CN" sz="4800" dirty="0" err="1">
                <a:solidFill>
                  <a:srgbClr val="000000"/>
                </a:solidFill>
              </a:rPr>
              <a:t>Benacek</a:t>
            </a:r>
            <a:r>
              <a:rPr lang="en-US" altLang="zh-CN" sz="4800" dirty="0">
                <a:solidFill>
                  <a:srgbClr val="000000"/>
                </a:solidFill>
              </a:rPr>
              <a:t> et al. 2025) </a:t>
            </a:r>
            <a:r>
              <a:rPr lang="zh-CN" altLang="en-US" sz="4800" dirty="0">
                <a:solidFill>
                  <a:srgbClr val="000000"/>
                </a:solidFill>
              </a:rPr>
              <a:t>的工作：首次在</a:t>
            </a:r>
            <a:r>
              <a:rPr lang="en-US" altLang="zh-CN" sz="4800" dirty="0">
                <a:solidFill>
                  <a:srgbClr val="000000"/>
                </a:solidFill>
              </a:rPr>
              <a:t>3D PIC</a:t>
            </a:r>
            <a:r>
              <a:rPr lang="zh-CN" altLang="en-US" sz="4800" dirty="0">
                <a:solidFill>
                  <a:srgbClr val="000000"/>
                </a:solidFill>
              </a:rPr>
              <a:t>模拟下研究极冠区辐射的偏振特性。</a:t>
            </a: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4800" dirty="0">
              <a:solidFill>
                <a:srgbClr val="000000"/>
              </a:solidFill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0000"/>
                </a:solidFill>
              </a:rPr>
              <a:t>模拟区域示意图：</a:t>
            </a:r>
            <a:endParaRPr lang="en-US" altLang="zh-CN" sz="4800" dirty="0">
              <a:solidFill>
                <a:srgbClr val="00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A84E237-5CAE-4E15-B499-A78D24EF7943}"/>
              </a:ext>
            </a:extLst>
          </p:cNvPr>
          <p:cNvSpPr txBox="1"/>
          <p:nvPr/>
        </p:nvSpPr>
        <p:spPr>
          <a:xfrm>
            <a:off x="892628" y="473190"/>
            <a:ext cx="13748658" cy="141577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8000" b="1" dirty="0">
                <a:solidFill>
                  <a:srgbClr val="000000"/>
                </a:solidFill>
              </a:rPr>
              <a:t>2</a:t>
            </a:r>
            <a:r>
              <a:rPr kumimoji="0" lang="en-US" altLang="zh-CN" sz="8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 Methods and Settings</a:t>
            </a:r>
            <a:endParaRPr kumimoji="0" lang="zh-CN" alt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27AB80-4979-4DE9-A683-04FC0D0FF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171" y="2728524"/>
            <a:ext cx="10685714" cy="105142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4FDEAEC-A82C-49C3-A136-9946E7FDC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2781" y="6865257"/>
            <a:ext cx="7106992" cy="72571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49EC601-7B9B-4BB8-9B12-025BD52C1B63}"/>
              </a:ext>
            </a:extLst>
          </p:cNvPr>
          <p:cNvSpPr txBox="1"/>
          <p:nvPr/>
        </p:nvSpPr>
        <p:spPr>
          <a:xfrm>
            <a:off x="16823507" y="8229600"/>
            <a:ext cx="6328228" cy="923328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背景：偶极磁场</a:t>
            </a:r>
          </a:p>
        </p:txBody>
      </p:sp>
    </p:spTree>
    <p:extLst>
      <p:ext uri="{BB962C8B-B14F-4D97-AF65-F5344CB8AC3E}">
        <p14:creationId xmlns:p14="http://schemas.microsoft.com/office/powerpoint/2010/main" val="220625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75A741BC-5D2F-4784-8E17-11044AF19584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OqCWk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qglp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qCWk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6oJa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6oJa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6oJa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6oJaSHL80YFnAAAAawAAABwAAAB1bml2ZXJzYWwvbG9jYWxfc2V0dGluZ3MueG1sDcw7CsNADEXR3qsQ6p1P58JjdymDIc4ChP0IBo0UZkRIdp/pbnG44/zNSh+Uerglvp4uTLDN98NeiZ/rrR+Yaojtom5IbM40T92ovok+ENFgpbfKD2VFbhG4S25yKaiwkGhnPk/dH1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DqglpIbMSa70UIAACGIAAAKQAAAHVuaXZlcnNhbC9za2luX2N1c3RvbWl6YXRpb25fc2V0dGluZ3MueG1stVrrbuJKEv6/T9FidaSz0ipczC0rhpWxm8QaYjjYSWZ2tbIa3AlWbDfHbpjhiB/7NPtg+yRb3baDTYDYmVk8icbVVV9V160vZBC/eKG2iTkLvD8I91hoUc698Dke/gmhwZL5LJpFNKY8rh8oj17osm9G+MQEDagxJ6FLIlcTo/Gwgcbyg/o9ta/34a09ardQr41buI903NFg7FrRrxUNxvRWUxvUjyAS3IguachPow7qhdG3AkYY04gboUu/D5Uid36oOIObiLge8MXDbls8+0zrXm+LB7WbnV4H71uqoihdpHX0pt7Y93rXPbWJcKPdaSj7Ub+ltBTU7HSa1919s9fqKPA2vu4CShtfd1G712639H0Lt0AaqepIb2n7nnLdbKqgDfevtf14POo1GqjZbCptfd/pKuNRAwG3Ahiq0hcOVHRlpHT36kht9hU01sajcXuPddzVOqjfwt1GY98ejZRG4+Dcw+zy7jpQS08nc+c7gCdDcHJU5Fb9RHINlpsoAmabBmufcIo891NtNscWNm3VNqZmLc1LmcMZV2ZOkZoQgRySgA41FnIARtPQ36Ffl2y9+8ugLkcyNmlOvh7ydGnIYsM5C6+WCdRVyKKA+LXhn5OUSSdURpJtaVRF7oks6UFdT37KiqW6II3huSS0ZMGahLsJe2ZXC7J8eY7YJnRLmbnarWnke+ELcDeuexq+qMj3Ym5wGhTsw33xlBdbQ5uKqTCvi8VTStInC+pnGhvyU0HuoPJ9jxyJbr3Y41JUbYrnkuiaPNNiAPqqeC7LhKClGLWeeN4X4vQ7B3ZFVH3rIrtPdjQqKkm65EUptt6sq+bTOmLPwtlFufcD/SrnM2g64bOwsCGeUkJigkJhqSilbpPz148Y09fjXjIIQAsEN99cUlLS50aONr2bqeZXZzK9mToj46YGfUtWJRJl+Wur2//e7HShc6VyJZGsO3UyKWIhCdZplMMy7fl04gAgnjgm/mLXhuJ3ZdHpvT0xTFwbpv+pDABLwUNtKH6XEb2fz2HdcKyJoWPHsBxzaku/TLCN9drwK9ugFdlSxBnaevQb4iuKoD17EUWx77lyQLRsL9zQEvr06Z1qmA6sVvbc0ORqNbRYFO3+KpHJhq8geVYkRq4Xk4VPXakWUkSOi/YC2uW2DME/vvKAkwXEC6/KaJ+rj4Z549jT6cRysKlnlNoQhy7SIyI0VQeaqxaeA0ZEYPn+mLgjs08iINX3K4PcGje3E/ixhSG33vPKhx/+AWtmGEIyo2EJQUgcPIess6zH6VwXPgSFiKA1ieNvLHILSZMPXQlsw9SmkJqancO3BUyGDYH3wiWkDl3yEnh32LLUG+yMpl8gx6E2pxWFpp+hJD9XFPqKLaghbJUQM9UH40bu30QZZgWS1eCSiHyHbRlZLkFOeHPrsU0MFOFhKBNZjfFVZU0W/u0eAmmokzPVngCDs+Xbs7elYErkwjJXQhe0IQ3rIrt+uzf+4YxVY4J1B9JNnz46tuySQmlAdihkHBF3S8IlRQu6JBuohB2MuZ4rx0TkpQm/b7w/EOFp//klbV2mjr/88gGTCg3vhGWwXwZlsE1Z8/e0C7elM/igISLXz1pRxgEfNsHSsKnOjenPCVHsBRs/6dI/I1CvxlUN1rt2/Li/yoft/2CMlbTgkQEdbeSxSkIYVmKx5MDi6VcSNMwxqJsl/RwavjiYVgIwpymGydAPwDyA5wqGPIBHq0E84pFl2LDZeqQLcfooISxrNYna6XiLM6JP4Vz+WqoL+sRgv+RTsk02MrB2yfCXiXJuq1RYWmzDnoDhJmA+J0kFqL4XiDNUOdj7O+zk7w2K83lkG9+V1e17L3JFAD9vAvp2H/YUsUBSfRJneZ0sSn//QUOSKc4TvbNqG4jXAi0dq1x9/lDELKzOtVtHU00NixOFqGe/vBxUh/DJxLaciToSCFAmAeHLFazCT+KcVx4rORHoeKwCXjp5i5Joufrvv/9THubInoSKUurfquJA8YuuiV/x/mkyTuN/lcCx1VFRVL6UFEwPVJlo+fOVbUCC/pQjC0mWpYAF4oqrlGoogTSMqm2r2u0dVIkli4JtItgLVgS5U+efofHJvX5teEeiF2icNmN+VSDpeZGbvLINhyPuhvteSCuK//BKJCZvGzNH1XV59oca9b3lS7L8unCASa/5kM+eq+Bpt6oJ3fkIkroer44pF7esa0FLSN4PDWF7cq17JRwuVHwCPZwX7mdCHjF/Jm623l7lAoO4iIM0Hj4RP4bYZK95lnjFvqXBy9jypGPWGRgxE7vFIY82Ke+Bdsw9F8Xj5nFTyjHjA/NhYdCS+eSgi/RjKU0byavfvIJX2hvL4ZyVDuVMPxCP+U36nb/hzxGP+S2xqIj79jdCxyN5yew6bkSiPD0XuwTnROiAh4ayS6U82VuRR1gwEdeycc6klFDkDJhLh3JttL2ApuUsaHmD62csHoSv25c7IbPYyWnH4muHwsAhfeuX83fAPe7T88kt5wElmI++fK9YAcnXB8fOSKiI79b0Uw0OImS5Ep0+rqEU41NNuDP5huac3DrrZ6Kd5SSlNZdFA9nPZTuvpDIUXbyaKpbU+mWhQf2Nnwb1SxEapLDnAxhuggWNMOSAB10ujVCRmGdfZVdhD3JHeiR3ZjQPwFeAHcIZKauEHKGQWHJblVVL8pIfh70l93y6pVmnyhFyzrk8/0EM1XE5uVU+oU88n94ppXIVpK3ukIvFFpijn5WSJ7K8kqORikXHySKWsz/RrbK152DjidUo69Ii3fMNmvGjqNdPqALec94f1PPLLPSoN9+yHtNAFPDO/qnB/wBQSwMEFAACAAgA6oJaSG7UU1AADQAAvxwAABcAAAB1bml2ZXJzYWwvdW5pdmVyc2FsLnBuZ+2YeVyS+fbHn8pW0/k5jWmmch2nvJXjVmpm6pRbNeOWmSuQmaOloia4Iert1miTS7cyZ8Jkrjaoqag5biw6jaMYKKiIGwIZgySIpoSoINyHu71+f9+//YMXz3k/3+0czjnfz4v7gf6+evtM9gEAoHfxgtdlANhRBgDb3+/ZBZL3MSOZ4Ne2tMu+5wECw3QeNHTizvmdA4CWUl1V9E7Q3ptyITwNAPR7tZ9t1OTaGwBgeuWi17krmTApN6D+C/kUdTbLrzufnJ94z/rO4VQri/C6/7M4531K99DOc58afxp6yesz50+3p/5Nx1LnMwOvL4j2h/Z4ZfhUjwYsCmRYFZ7B1XRjsitYaYZRH12gIVAom1ujZIVwRbRbJu4alYxthct5tfG+upRBVvDQ4IlmZn0sr9pedWb0FteqqB7qEcZ+kLaKqfYV3sIaXO60/x7Qfi4eaK1VrdBtOXtB69pj8ZsTqG8SnT8FDae6SvLK692QXyy3/fsNVztj8l6tDgD86ehxkBbevwSS61Xg8PwftvAW3sJbeAtv4S28hbfwFt7CW3gLb+Et/D/jUPXmUl4T+PQni/9hDe+g9ak4XCMsb1POTmO6dWS/u2919RO3j8NJNYRQaA+xEoUhycGZ2bIE9aJ8NTZoooe8QjuBRp3zi5QVrZPo3dbiDUjrg9USmmSiqSlXLcN1hK6mh0x0EDI63AHg1yF39ZqAky4asXipe4tLRFWyT5U3ZqUHdczbSHqaKNUr94xg8U1vpQTt+ILsdWE5Eyl4ap67Nsv2hWCQiyoPzTqzPg6HWR1MzpVh0wQulRl8jKK/XcNdys1gda6n183PpbYSh/qRGpXII9nEmcGXp0MzIF2FsYnYxTdWuJnOyoJnfCm50OqYryXwa+oY44fg/bTZiR41isRrfYbHKj4bS0KPuM6APtAjFlAUktzFi3K6R0IgMWC1GYLyRdJSd5oo5OH4uqGdUMnXqKfmb58pqW7H9N1IkuFUf1g5//bqt6SZg8LdHmuvp511bnWfacxKINoTFo0MbzkiVGeZnPlFS6OWIj8WmzgunMB09TNl0CcxkNnAcmm8DnA6ihKElovZq+urT5ASd8mcyxHUYfgf2BW0b2zGzzYPEJjL8s/JsJmJm5QLS/gfQx4ibdcSmGOq8902CeV0QUobV/RVPQVp+EgucyCL9e4SG8WibMtrM99aXqIiUXnGaMKJ0TnK93wlTzFtZzbO9R2NHTtThHP2C5WcXWRSv6dFpt7tbSnxAfJdL5ptG3NjVj5DcOO4Z2vwCAmCe6DK4ZT+gRnH7ScuzdmFUStpkTWIx8Kk0OWQGvpkE44K+31fjwHKMC7mmcPiJ4aJdEqJXInnpHMxX0B9NqMUrCRWcWcFkxTf8W5PQYxpMQBkPNpogCpM0d8T5TiUrOJZthQZhGv6rGy3ie0HUmrr9IFTS8fEVwaKKNGm8AxOcW3Urqub5P2tDnhIf2w6K/lBO0rxN8/yFgmSQ+BbEKkCeyR9F9Be72kRsJ725Guu0w/golVn9rdHajD3aTuKjda4nVMr3psN56v6dWmR9SRpN712waankMZFaSe6Cm3x80jOtfGhtJdiPh58glStfCXYmeuMqPU0mfALPheOi5W4f01NZVs0pA0wcXUNMqoFIVb9jbABDykofbqcRT2THDXePH+yDLtoWWATMzHvdQSY+ZGXIxtazZI/QXGiwbVpvFylNN11Qez6gCZslnR6IiVptdCqV3dSuT23agMPwR86WMMX0kzbnp8g9CcFd/TtoX7fToQe3/BdKx1oYBnAZWdRLmkNIQNDMuteRLvU/ZF19WK5Mqqc8+XxPI2S3yFK3sAOf3kYCFua5A/nksTtfQ1Y0ROzDb8N0B35dgw5DB6X9X7WTh8NnU7PiqqYHkdl3jxk4NIfMlCc2paRUuGRF8Tcw7Dn5nCKgQaZBBnczJbynsPBZIktCeQKiYn7OJ6oUipKXDrNV692tJVuokTliCng1+wClfJh9o7M+XURrse+GxY5KIChpW1s27x1OpsV4EGR36Yl5yk5h8uDPJiyJ8QGk9AaeioHybk+PtTqBy2PoK6TU80S3MSKiNINSrAgQclmytKtUV2oXIr/M1H4pfa+lAHRCe8jKUiuoCU4b4+HRiXT5P2B05DscOnE2B0AZcMaqsgh1qN699Rnw+DO2r84I21reDcIy4K217dLxWDRKlplvs3Sao55K6Iyqd+uAHqPl8PLFJAP38rZmaHXxojBnLBLMObEsALp9Tcvz/9nv9TJU9Y12ABX7qtt+TJenmZztQsJcSwaPmb4WJZleVw0XAeoPrICmAyIfVhvjsvXeZsSOBP/o2L7ONnxShiDtfiSc/SfOwZKnBmRRmUxOXGDwRJotEtV9iFmjBIxnX6fmIzk3DgQtNcUqsg0ddKLycmYnn+qB1RkGPBXI3od4vt5vRtdD2grVA/18oLKIMIxcV91iwKhP2DQzI1uIb1vf9OAjcNmGUsqvGIPcVK/6Zn5ThgWFK4oRmATPz/+l2qJeWkvPrpoyf9fThBFIxh24HJwarCP9Xhlm4mHb4B3ULj/SZuaw3MPTdDOVJG9L/LLT+5zQzr8vuWe5YwFSiImGsebVq0J2tTd32sw6jiIdo8DG8do0mM/L+EuCNitxaE9G+wps+tXRexOhPlb8uLy6UST/rXFX1hgTp5uQptzJ4jROW8GCysN7jpeSWSLjkkc5TkuqNy+kUSersv1X/wTeCbiD8P2uXCu048oWWKwJ3SphddWKam6DWNeljjCx3MmE4pxVL2qlZ6nvQSB/khjQM2dlsUGMCqloT1rfbZXmWdlg37meapl9qaCn+dU3HlXCvaH5pvGAhLLvyMReEu2qsyswthwffVklTQD/97CyhZqqs64w0+3Jg/6yIwmizzh5fyHxFIEdpCY1V4X3UBdM43fhPVOOgkUWd3+O2/qWQ6ImI/1Y5Qw5JVxTDXnKLaQdk/7k9fvNs98a20qKSEy2hImGPi6mwmVi6/yk8GCiWY1VyDcpdouxUALip2nRaOYseZj8U+Dwvuj6+nJedwjRXNulRL9vf+NuN14DI8V1useFI6OT6i9KfrBvECtD8b735nSFYj+PG+DhWu3mPp/+zAyd6ftl3UuK0//c69sppsiSgkWhYnTTj+jMsEw28Qnnj1spiaSF1oKXn0n5DEwKE6MtgT1ZCjCVeNeh+MilOlxkwTlWPuf5WlDJ8dJd3Ki0l18QE+rOOacQtrFTYHiTAPqUAlnBtQK9aFwDErOcF1KeUP+OPp1XIFLK2zzLxJzW+V781LJGGRgmQFzzuWu/xzpBAwrF1qZ72yJxwxPYt8RYJ5jp+jJ8Y0XXsp8E8eZkkFZyI1imW/Kz0SpvWRuCk+YuI0ei25GqSfpYQLqGWv2qTY/sUg4SxDcfunWnxWjNDeZ9OQaid1HkkqTvIQvuvNr3D27ivqJqZqPNR7P63DlAgh6oYVtWXp21Ee3o8fmRWe4InPKV5E580Jdy4a8Qczge/Zqi0Fu804TAvPhtmsvDWIHP5fEPUhaY1StkIYbmQu+HhsjU7BHLsYS6J3Yu2NZslNt2LUCD9Vs13ynKbHw3bdcQSyEK1g21vYgLEW9IZHKxMck7b3azkv58JuuNH2yrLZiBhQszn3X5z9/YV1DUi6SOPOdmyiDviEile7+3/uLlC2/pZzJfklMsgMFQIg8qWk+uumvtRWFNNdgo6CZBjR5oRp91twTTONrJFBqQT6u0+h4zi6wtwTLl6mQDu29dXvUTB2B+3uUz8BKWpl+HmXmP4fseHfx5dMRsBIn/TB4ArrEzZu7wSRm+Y9gk7unCJpuMIhqxwsKb7e8tV4IQufCJtkUDh8L1kTc0De0KbWp+lf8zGr4bkdtR/+O2wkAiKG0VelPkYpwZ2Zd18CEP9pXGMv9spsOK+pRCW3jbH8qH+kcoih4pOzlPiPOtdnV1fHI5Oe6f0asvv3rJ+2l5RhT5cNnxIUIH61DHgVqDY0DxXzXHLkU7scaQh8f1fh2MXhBWeF8ymTb73mrrbhGbWE7mbs6Jg2xoAc/eKDIavvKF2IH23etoMzs8N+UlZGQr48ttbj1Y5e1pyE/lrbOuq//8biVedV94311kpf+BAHqisXjG7OI9O1APr2W1+zW1zzTpuvv2JDwvGT5WxUvKLykjTpr/IhibHhfvk47s9DkX35ufSw44LnZwTCBzhEAqHnvQJnj93VDU2qaNO5VteRg8nL/4XorXM7KArx4UEw2mRjaAQApVgZloG7+HZQCAGAftBcAvlqgGcFzRkpAO9/vpVUTqFY1N323g4c/yn4c2r0+h03/AnyXeNktK1bOf83TCvbVILPw3vAr4x/YofC2A9qxDRup+52rXn3X1KPOlgvL4e0nQRmfElcPa0Co+M0Rm5DJXy+rPV2/OQ/OBi56+3sRzl+78w9QSwMEFAACAAgA6oJaSLE0Q2lKAAAAagAAABsAAAB1bml2ZXJzYWwvdW5pdmVyc2FsLnBuZy54bWyzsa/IzVEoSy0qzszPs1Uy1DNQsrfj5bIpKEoty0wtV6gAihnpGUCAkkIlKrc8M6Ukw1bJwtIYIZaRmpmeUWKrZGZuABfUBxoJAFBLAQIAABQAAgAIAOqCWkgVDq0oZAQAAAcRAAAdAAAAAAAAAAEAAAAAAAAAAAB1bml2ZXJzYWwvY29tbW9uX21lc3NhZ2VzLmxuZ1BLAQIAABQAAgAIAOqCWkgIfgsjKQMAAIYMAAAnAAAAAAAAAAEAAAAAAJ8EAAB1bml2ZXJzYWwvZmxhc2hfcHVibGlzaGluZ19zZXR0aW5ncy54bWxQSwECAAAUAAIACADqglpItfwJZLoCAABVCgAAIQAAAAAAAAABAAAAAAANCAAAdW5pdmVyc2FsL2ZsYXNoX3NraW5fc2V0dGluZ3MueG1sUEsBAgAAFAACAAgA6oJaSCqWD2f+AgAAlwsAACYAAAAAAAAAAQAAAAAABgsAAHVuaXZlcnNhbC9odG1sX3B1Ymxpc2hpbmdfc2V0dGluZ3MueG1sUEsBAgAAFAACAAgA6oJaSGhxUpGaAQAAHwYAAB8AAAAAAAAAAQAAAAAASA4AAHVuaXZlcnNhbC9odG1sX3NraW5fc2V0dGluZ3MuanNQSwECAAAUAAIACADqglpIPTwv0cEAAADlAQAAGgAAAAAAAAABAAAAAAAfEAAAdW5pdmVyc2FsL2kxOG5fcHJlc2V0cy54bWxQSwECAAAUAAIACADqglpIcvzRgWcAAABrAAAAHAAAAAAAAAABAAAAAAAYEQAAdW5pdmVyc2FsL2xvY2FsX3NldHRpbmdzLnhtbFBLAQIAABQAAgAIAESUV0cjtE77+wIAALAIAAAUAAAAAAAAAAEAAAAAALkRAAB1bml2ZXJzYWwvcGxheWVyLnhtbFBLAQIAABQAAgAIAOqCWkhsxJrvRQgAAIYgAAApAAAAAAAAAAEAAAAAAOYUAAB1bml2ZXJzYWwvc2tpbl9jdXN0b21pemF0aW9uX3NldHRpbmdzLnhtbFBLAQIAABQAAgAIAOqCWkhu1FNQAA0AAL8cAAAXAAAAAAAAAAAAAAAAAHIdAAB1bml2ZXJzYWwvdW5pdmVyc2FsLnBuZ1BLAQIAABQAAgAIAOqCWkixNENpSgAAAGoAAAAbAAAAAAAAAAEAAAAAAKcqAAB1bml2ZXJzYWwvdW5pdmVyc2FsLnBuZy54bWxQSwUGAAAAAAsACwBJAwAAKisAAAAA"/>
  <p:tag name="ISPRING_PRESENTATION_TITLE" val="Musso"/>
</p:tagLst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Montserrat-Regular"/>
        <a:ea typeface="Montserrat-Regular"/>
        <a:cs typeface="Montserrat-Regular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Montserrat-Regular"/>
        <a:ea typeface="Montserrat-Regular"/>
        <a:cs typeface="Montserrat-Regular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1708</Words>
  <Application>Microsoft Office PowerPoint</Application>
  <PresentationFormat>自定义</PresentationFormat>
  <Paragraphs>248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-apple-system</vt:lpstr>
      <vt:lpstr>Helvetica Neue</vt:lpstr>
      <vt:lpstr>HGSMinchoB</vt:lpstr>
      <vt:lpstr>Lora</vt:lpstr>
      <vt:lpstr>Montserrat-Regular</vt:lpstr>
      <vt:lpstr>NimbusRomNo9L-Regu</vt:lpstr>
      <vt:lpstr>Wingdings-Regular</vt:lpstr>
      <vt:lpstr>宋体</vt:lpstr>
      <vt:lpstr>Arial</vt:lpstr>
      <vt:lpstr>Calibri</vt:lpstr>
      <vt:lpstr>Wingdings</vt:lpstr>
      <vt:lpstr>Default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/>
  <cp:keywords>www.tukuppt.com</cp:keywords>
  <cp:lastModifiedBy/>
  <cp:revision>1</cp:revision>
  <dcterms:modified xsi:type="dcterms:W3CDTF">2025-10-12T15:39:26Z</dcterms:modified>
</cp:coreProperties>
</file>

<file path=docProps/thumbnail.jpeg>
</file>